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867" y="417067"/>
            <a:ext cx="1004062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867" y="1503171"/>
            <a:ext cx="6217920" cy="1983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273" y="6103200"/>
            <a:ext cx="334645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‹#›</a:t>
            </a:fld>
            <a:endParaRPr spc="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ickman11-99/SpaceX-Analysis/tree/SpaceX-Webscraping" TargetMode="External"/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github.com/Stickman11-99/SpaceX-Analysis/tree/SpaceX-Data-Wrangl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ickman11-99/SpaceX-Analysis/tree/SpaceX-EDA-with-Data-Visualiz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ickman11-99/SpaceX-Analysis/tree/SpaceX-EDA-with-SQ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ickman11-99/SpaceX-Analysis/tree/SpaceX-Dashboar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ickman11-99/SpaceX-Analysis/tree/SpaceX-Folium-Ma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Stickman11-99/SpaceX-Analysis/tree/SpaceX-Predictive-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ational_Space_Station" TargetMode="External"/><Relationship Id="rId3" Type="http://schemas.openxmlformats.org/officeDocument/2006/relationships/hyperlink" Target="https://www.researchgate.net/publication/271499606_Very_Low_Earth_Orbit_mission_concepts_for_Earth_Observation_Benefits_and_challenges" TargetMode="External"/><Relationship Id="rId7" Type="http://schemas.openxmlformats.org/officeDocument/2006/relationships/hyperlink" Target="https://en.wikipedia.org/wiki/Highly_elliptical_orbit" TargetMode="External"/><Relationship Id="rId2" Type="http://schemas.openxmlformats.org/officeDocument/2006/relationships/hyperlink" Target="https://en.wikipedia.org/wiki/Low_Earth_orb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agrange_point#L1_point" TargetMode="External"/><Relationship Id="rId11" Type="http://schemas.openxmlformats.org/officeDocument/2006/relationships/hyperlink" Target="https://en.wikipedia.org/wiki/Polar_orbit" TargetMode="External"/><Relationship Id="rId5" Type="http://schemas.openxmlformats.org/officeDocument/2006/relationships/hyperlink" Target="https://en.wikipedia.org/wiki/Sun-synchronous_orbit" TargetMode="External"/><Relationship Id="rId10" Type="http://schemas.openxmlformats.org/officeDocument/2006/relationships/hyperlink" Target="https://en.wikipedia.org/wiki/Geostationary_orbit" TargetMode="External"/><Relationship Id="rId4" Type="http://schemas.openxmlformats.org/officeDocument/2006/relationships/hyperlink" Target="https://www.space.com/29222-geosynchronous-orbit.html" TargetMode="External"/><Relationship Id="rId9" Type="http://schemas.openxmlformats.org/officeDocument/2006/relationships/hyperlink" Target="https://en.wikipedia.org/wiki/List_of_orbits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-spacex/SpaceX-AP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github.com/Stickman11-99/SpaceX-Analysis/blob/SpaceX-API/jupyter-labs-spacex-data-collection-api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spacexdata.com/v4/launchpads/%7blaunchpad_id%7d" TargetMode="External"/><Relationship Id="rId5" Type="http://schemas.openxmlformats.org/officeDocument/2006/relationships/hyperlink" Target="https://api.spacexdata.com/v4/rockets/%7brocket_id%7d" TargetMode="External"/><Relationship Id="rId4" Type="http://schemas.openxmlformats.org/officeDocument/2006/relationships/hyperlink" Target="https://api.spacexdata.com/v4/launches/pas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86" y="4588509"/>
            <a:ext cx="140398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7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Nipun Varshneya</a:t>
            </a:r>
            <a:r>
              <a:rPr sz="1800" spc="-7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April</a:t>
            </a:r>
            <a:r>
              <a:rPr sz="1800" spc="3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2,</a:t>
            </a:r>
            <a:r>
              <a:rPr sz="1800" spc="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2025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3882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881" y="1581150"/>
            <a:ext cx="6560184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spc="-185" dirty="0">
                <a:latin typeface="Arial"/>
                <a:cs typeface="Arial"/>
              </a:rPr>
              <a:t>Launch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45" dirty="0">
                <a:latin typeface="Arial"/>
                <a:cs typeface="Arial"/>
              </a:rPr>
              <a:t>records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are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stored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in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150" dirty="0">
                <a:latin typeface="Arial"/>
                <a:cs typeface="Arial"/>
              </a:rPr>
              <a:t>an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180" dirty="0">
                <a:latin typeface="Arial"/>
                <a:cs typeface="Arial"/>
              </a:rPr>
              <a:t>HTML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85" dirty="0">
                <a:latin typeface="Arial"/>
                <a:cs typeface="Arial"/>
              </a:rPr>
              <a:t>table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spc="-140" dirty="0">
                <a:latin typeface="Arial"/>
                <a:cs typeface="Arial"/>
              </a:rPr>
              <a:t>on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Wikipedia:</a:t>
            </a:r>
            <a:endParaRPr sz="1800">
              <a:latin typeface="Arial"/>
              <a:cs typeface="Arial"/>
            </a:endParaRPr>
          </a:p>
          <a:p>
            <a:pPr marL="241300" marR="5080">
              <a:lnSpc>
                <a:spcPct val="100000"/>
              </a:lnSpc>
              <a:spcBef>
                <a:spcPts val="20"/>
              </a:spcBef>
            </a:pPr>
            <a:r>
              <a:rPr sz="1400" spc="-25" dirty="0">
                <a:latin typeface="Microsoft Sans Serif"/>
                <a:cs typeface="Microsoft Sans Serif"/>
                <a:hlinkClick r:id="rId2"/>
              </a:rPr>
              <a:t>static_url</a:t>
            </a:r>
            <a:r>
              <a:rPr sz="1400" b="1" spc="-25" dirty="0">
                <a:latin typeface="Arial"/>
                <a:cs typeface="Arial"/>
                <a:hlinkClick r:id="rId2"/>
              </a:rPr>
              <a:t>=</a:t>
            </a:r>
            <a:r>
              <a:rPr sz="1400" b="1" u="sng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2"/>
              </a:rPr>
              <a:t>“</a:t>
            </a:r>
            <a:r>
              <a:rPr sz="1400" u="sng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https://en.wikipedia.org/w/index.php?title=List_of_Falcon_9_and_Falco</a:t>
            </a:r>
            <a:r>
              <a:rPr sz="1400" spc="-25" dirty="0">
                <a:solidFill>
                  <a:srgbClr val="05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n_Heavy_launches&amp;oldid=1027686922</a:t>
            </a:r>
            <a:r>
              <a:rPr sz="1400" spc="-10" dirty="0">
                <a:latin typeface="Microsoft Sans Serif"/>
                <a:cs typeface="Microsoft Sans Serif"/>
                <a:hlinkClick r:id="rId2"/>
              </a:rPr>
              <a:t>”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spc="-30" dirty="0">
                <a:latin typeface="Microsoft Sans Serif"/>
                <a:cs typeface="Microsoft Sans Serif"/>
              </a:rPr>
              <a:t>response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110" dirty="0">
                <a:latin typeface="Microsoft Sans Serif"/>
                <a:cs typeface="Microsoft Sans Serif"/>
              </a:rPr>
              <a:t>=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requests.get(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Static_url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881" y="2673350"/>
            <a:ext cx="6444615" cy="121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b="1" spc="-155" dirty="0">
                <a:latin typeface="Arial"/>
                <a:cs typeface="Arial"/>
              </a:rPr>
              <a:t>Falcon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80" dirty="0">
                <a:latin typeface="Arial"/>
                <a:cs typeface="Arial"/>
              </a:rPr>
              <a:t>9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165" dirty="0">
                <a:latin typeface="Arial"/>
                <a:cs typeface="Arial"/>
              </a:rPr>
              <a:t>launch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145" dirty="0">
                <a:latin typeface="Arial"/>
                <a:cs typeface="Arial"/>
              </a:rPr>
              <a:t>records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120" dirty="0">
                <a:latin typeface="Arial"/>
                <a:cs typeface="Arial"/>
              </a:rPr>
              <a:t>were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125" dirty="0">
                <a:latin typeface="Arial"/>
                <a:cs typeface="Arial"/>
              </a:rPr>
              <a:t>extracted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155" dirty="0">
                <a:latin typeface="Arial"/>
                <a:cs typeface="Arial"/>
              </a:rPr>
              <a:t>using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145" dirty="0">
                <a:latin typeface="Arial"/>
                <a:cs typeface="Arial"/>
              </a:rPr>
              <a:t>BeautifulSoup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and </a:t>
            </a:r>
            <a:r>
              <a:rPr sz="1800" b="1" spc="-135" dirty="0">
                <a:latin typeface="Arial"/>
                <a:cs typeface="Arial"/>
              </a:rPr>
              <a:t>converted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85" dirty="0">
                <a:latin typeface="Arial"/>
                <a:cs typeface="Arial"/>
              </a:rPr>
              <a:t>into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70" dirty="0">
                <a:latin typeface="Arial"/>
                <a:cs typeface="Arial"/>
              </a:rPr>
              <a:t>Pandas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DataFrame:</a:t>
            </a:r>
            <a:endParaRPr sz="1800">
              <a:latin typeface="Arial"/>
              <a:cs typeface="Arial"/>
            </a:endParaRPr>
          </a:p>
          <a:p>
            <a:pPr marL="241300" marR="2188845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Microsoft Sans Serif"/>
                <a:cs typeface="Microsoft Sans Serif"/>
              </a:rPr>
              <a:t>soup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BeautifulSoup(response.text,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'html.parser’) </a:t>
            </a:r>
            <a:r>
              <a:rPr sz="1400" spc="-20" dirty="0">
                <a:latin typeface="Microsoft Sans Serif"/>
                <a:cs typeface="Microsoft Sans Serif"/>
              </a:rPr>
              <a:t>html_tables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soup.find_all('table',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class_</a:t>
            </a:r>
            <a:r>
              <a:rPr sz="1400" b="1" spc="-25" dirty="0">
                <a:latin typeface="Arial"/>
                <a:cs typeface="Arial"/>
              </a:rPr>
              <a:t>=</a:t>
            </a:r>
            <a:r>
              <a:rPr sz="1400" spc="-25" dirty="0">
                <a:latin typeface="Microsoft Sans Serif"/>
                <a:cs typeface="Microsoft Sans Serif"/>
              </a:rPr>
              <a:t>'wikitable’) </a:t>
            </a:r>
            <a:r>
              <a:rPr sz="1400" spc="-30" dirty="0">
                <a:latin typeface="Microsoft Sans Serif"/>
                <a:cs typeface="Microsoft Sans Serif"/>
              </a:rPr>
              <a:t>first_launch_table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html_tables[2]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8481" y="4079239"/>
            <a:ext cx="613854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45" dirty="0">
                <a:latin typeface="Microsoft Sans Serif"/>
                <a:cs typeface="Microsoft Sans Serif"/>
              </a:rPr>
              <a:t>expected_columns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['Flight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No.',</a:t>
            </a:r>
            <a:r>
              <a:rPr sz="1400" spc="-20" dirty="0">
                <a:latin typeface="Microsoft Sans Serif"/>
                <a:cs typeface="Microsoft Sans Serif"/>
              </a:rPr>
              <a:t> 'Date', </a:t>
            </a:r>
            <a:r>
              <a:rPr sz="1400" spc="-40" dirty="0">
                <a:latin typeface="Microsoft Sans Serif"/>
                <a:cs typeface="Microsoft Sans Serif"/>
              </a:rPr>
              <a:t>'Time',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'Version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Booster',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'Launch </a:t>
            </a:r>
            <a:r>
              <a:rPr sz="1400" spc="-10" dirty="0">
                <a:latin typeface="Microsoft Sans Serif"/>
                <a:cs typeface="Microsoft Sans Serif"/>
              </a:rPr>
              <a:t>site', </a:t>
            </a:r>
            <a:r>
              <a:rPr sz="1400" spc="-40" dirty="0">
                <a:latin typeface="Microsoft Sans Serif"/>
                <a:cs typeface="Microsoft Sans Serif"/>
              </a:rPr>
              <a:t>'Payload',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'Payload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mass',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'Orbit',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'Customer',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'Launch </a:t>
            </a:r>
            <a:r>
              <a:rPr sz="1400" spc="-25" dirty="0">
                <a:latin typeface="Microsoft Sans Serif"/>
                <a:cs typeface="Microsoft Sans Serif"/>
              </a:rPr>
              <a:t>outcome',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'Booster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landing’] </a:t>
            </a:r>
            <a:r>
              <a:rPr sz="1400" spc="-30" dirty="0">
                <a:latin typeface="Microsoft Sans Serif"/>
                <a:cs typeface="Microsoft Sans Serif"/>
              </a:rPr>
              <a:t>launch_dict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{key: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[]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b="1" spc="-70" dirty="0">
                <a:latin typeface="Arial"/>
                <a:cs typeface="Arial"/>
              </a:rPr>
              <a:t>for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key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b="1" spc="-50" dirty="0">
                <a:latin typeface="Arial"/>
                <a:cs typeface="Arial"/>
              </a:rPr>
              <a:t>in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expected_columns}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8481" y="4932933"/>
            <a:ext cx="23615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Microsoft Sans Serif"/>
                <a:cs typeface="Microsoft Sans Serif"/>
              </a:rPr>
              <a:t>df</a:t>
            </a:r>
            <a:r>
              <a:rPr sz="1400" b="1" dirty="0">
                <a:latin typeface="Arial"/>
                <a:cs typeface="Arial"/>
              </a:rPr>
              <a:t>=</a:t>
            </a:r>
            <a:r>
              <a:rPr sz="1400" b="1" spc="130" dirty="0">
                <a:latin typeface="Arial"/>
                <a:cs typeface="Arial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pd.DataFrame(launch_dict)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1267" y="569467"/>
            <a:ext cx="63569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65" dirty="0"/>
              <a:t> </a:t>
            </a:r>
            <a:r>
              <a:rPr spc="-55" dirty="0"/>
              <a:t>Collection</a:t>
            </a:r>
            <a:r>
              <a:rPr spc="-80" dirty="0"/>
              <a:t> </a:t>
            </a:r>
            <a:r>
              <a:rPr spc="760" dirty="0"/>
              <a:t>–</a:t>
            </a:r>
            <a:r>
              <a:rPr spc="-70" dirty="0"/>
              <a:t> </a:t>
            </a:r>
            <a:r>
              <a:rPr spc="-160" dirty="0"/>
              <a:t>Web</a:t>
            </a:r>
            <a:r>
              <a:rPr spc="-60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46160" y="1789557"/>
            <a:ext cx="2379345" cy="417195"/>
          </a:xfrm>
          <a:prstGeom prst="rect">
            <a:avLst/>
          </a:prstGeom>
          <a:solidFill>
            <a:srgbClr val="4471C4"/>
          </a:solidFill>
          <a:ln w="12953">
            <a:solidFill>
              <a:srgbClr val="162C51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344170">
              <a:lnSpc>
                <a:spcPct val="100000"/>
              </a:lnSpc>
              <a:spcBef>
                <a:spcPts val="4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Scraping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82736" y="2691764"/>
            <a:ext cx="2306320" cy="51689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20"/>
              </a:lnSpc>
            </a:pPr>
            <a:r>
              <a:rPr sz="1800" dirty="0">
                <a:latin typeface="Calibri"/>
                <a:cs typeface="Calibri"/>
              </a:rPr>
              <a:t>Use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request.get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collect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54315" y="3549015"/>
            <a:ext cx="2895600" cy="36957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Beautiful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Soup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022" y="4301871"/>
            <a:ext cx="2409190" cy="40005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latin typeface="Calibri"/>
                <a:cs typeface="Calibri"/>
              </a:rPr>
              <a:t>Extract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column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82686" y="4937378"/>
            <a:ext cx="3214370" cy="506095"/>
          </a:xfrm>
          <a:custGeom>
            <a:avLst/>
            <a:gdLst/>
            <a:ahLst/>
            <a:cxnLst/>
            <a:rect l="l" t="t" r="r" b="b"/>
            <a:pathLst>
              <a:path w="3214370" h="506095">
                <a:moveTo>
                  <a:pt x="0" y="505968"/>
                </a:moveTo>
                <a:lnTo>
                  <a:pt x="3214116" y="505968"/>
                </a:lnTo>
                <a:lnTo>
                  <a:pt x="3214116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ln w="12954">
            <a:solidFill>
              <a:srgbClr val="16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90002" y="5026152"/>
            <a:ext cx="299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Dataframe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”launch_dict”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263634" y="2241041"/>
            <a:ext cx="163830" cy="2740025"/>
          </a:xfrm>
          <a:custGeom>
            <a:avLst/>
            <a:gdLst/>
            <a:ahLst/>
            <a:cxnLst/>
            <a:rect l="l" t="t" r="r" b="b"/>
            <a:pathLst>
              <a:path w="163829" h="2740025">
                <a:moveTo>
                  <a:pt x="76200" y="1235329"/>
                </a:moveTo>
                <a:lnTo>
                  <a:pt x="44450" y="1235329"/>
                </a:lnTo>
                <a:lnTo>
                  <a:pt x="44450" y="973074"/>
                </a:lnTo>
                <a:lnTo>
                  <a:pt x="31750" y="973074"/>
                </a:lnTo>
                <a:lnTo>
                  <a:pt x="31750" y="1235329"/>
                </a:lnTo>
                <a:lnTo>
                  <a:pt x="0" y="1235329"/>
                </a:lnTo>
                <a:lnTo>
                  <a:pt x="38100" y="1311529"/>
                </a:lnTo>
                <a:lnTo>
                  <a:pt x="69850" y="1248029"/>
                </a:lnTo>
                <a:lnTo>
                  <a:pt x="76200" y="1235329"/>
                </a:lnTo>
                <a:close/>
              </a:path>
              <a:path w="163829" h="2740025">
                <a:moveTo>
                  <a:pt x="109728" y="403606"/>
                </a:moveTo>
                <a:lnTo>
                  <a:pt x="77978" y="403606"/>
                </a:lnTo>
                <a:lnTo>
                  <a:pt x="77978" y="0"/>
                </a:lnTo>
                <a:lnTo>
                  <a:pt x="65278" y="0"/>
                </a:lnTo>
                <a:lnTo>
                  <a:pt x="65278" y="403606"/>
                </a:lnTo>
                <a:lnTo>
                  <a:pt x="33528" y="403606"/>
                </a:lnTo>
                <a:lnTo>
                  <a:pt x="71628" y="479806"/>
                </a:lnTo>
                <a:lnTo>
                  <a:pt x="103378" y="416306"/>
                </a:lnTo>
                <a:lnTo>
                  <a:pt x="109728" y="403606"/>
                </a:lnTo>
                <a:close/>
              </a:path>
              <a:path w="163829" h="2740025">
                <a:moveTo>
                  <a:pt x="146304" y="2000758"/>
                </a:moveTo>
                <a:lnTo>
                  <a:pt x="114681" y="2002028"/>
                </a:lnTo>
                <a:lnTo>
                  <a:pt x="102882" y="1703705"/>
                </a:lnTo>
                <a:lnTo>
                  <a:pt x="102870" y="1703197"/>
                </a:lnTo>
                <a:lnTo>
                  <a:pt x="89916" y="1703705"/>
                </a:lnTo>
                <a:lnTo>
                  <a:pt x="101650" y="2000758"/>
                </a:lnTo>
                <a:lnTo>
                  <a:pt x="101727" y="2002548"/>
                </a:lnTo>
                <a:lnTo>
                  <a:pt x="70231" y="2003806"/>
                </a:lnTo>
                <a:lnTo>
                  <a:pt x="111252" y="2078482"/>
                </a:lnTo>
                <a:lnTo>
                  <a:pt x="139763" y="2015236"/>
                </a:lnTo>
                <a:lnTo>
                  <a:pt x="146304" y="2000758"/>
                </a:lnTo>
                <a:close/>
              </a:path>
              <a:path w="163829" h="2740025">
                <a:moveTo>
                  <a:pt x="163830" y="2663571"/>
                </a:moveTo>
                <a:lnTo>
                  <a:pt x="132080" y="2663571"/>
                </a:lnTo>
                <a:lnTo>
                  <a:pt x="132080" y="2460498"/>
                </a:lnTo>
                <a:lnTo>
                  <a:pt x="119380" y="2460498"/>
                </a:lnTo>
                <a:lnTo>
                  <a:pt x="119380" y="2663571"/>
                </a:lnTo>
                <a:lnTo>
                  <a:pt x="87630" y="2663571"/>
                </a:lnTo>
                <a:lnTo>
                  <a:pt x="125730" y="2739771"/>
                </a:lnTo>
                <a:lnTo>
                  <a:pt x="157480" y="2676271"/>
                </a:lnTo>
                <a:lnTo>
                  <a:pt x="163830" y="266357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9881" y="5485891"/>
            <a:ext cx="6496050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Microsoft Sans Serif"/>
                <a:cs typeface="Microsoft Sans Serif"/>
              </a:rPr>
              <a:t>Link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Github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Notebook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Web</a:t>
            </a:r>
            <a:r>
              <a:rPr sz="2200" spc="-10" dirty="0">
                <a:latin typeface="Microsoft Sans Serif"/>
                <a:cs typeface="Microsoft Sans Serif"/>
              </a:rPr>
              <a:t> Scraping: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3"/>
              </a:rPr>
              <a:t>https://github.com/Stickman11-99/SpaceX-Analysis/tree/SpaceX-Webscraping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10</a:t>
            </a:fld>
            <a:endParaRPr spc="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673" y="6080252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867" y="1404246"/>
            <a:ext cx="6374130" cy="216725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confirm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conformity</a:t>
            </a:r>
            <a:endParaRPr sz="1700">
              <a:latin typeface="Microsoft Sans Serif"/>
              <a:cs typeface="Microsoft Sans Serif"/>
            </a:endParaRPr>
          </a:p>
          <a:p>
            <a:pPr marL="241300" marR="149860" indent="-228600">
              <a:lnSpc>
                <a:spcPts val="1839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Null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replace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values.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null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retained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standardized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fields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1839"/>
              </a:lnSpc>
              <a:spcBef>
                <a:spcPts val="1019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several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distinguished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drone.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067" y="3590797"/>
            <a:ext cx="5845810" cy="177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ts val="1595"/>
              </a:lnSpc>
              <a:spcBef>
                <a:spcPts val="95"/>
              </a:spcBef>
              <a:buAutoNum type="arabicPeriod"/>
              <a:tabLst>
                <a:tab pos="35496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Separate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site:</a:t>
            </a:r>
            <a:endParaRPr sz="1400">
              <a:latin typeface="Microsoft Sans Serif"/>
              <a:cs typeface="Microsoft Sans Serif"/>
            </a:endParaRPr>
          </a:p>
          <a:p>
            <a:pPr marL="355600">
              <a:lnSpc>
                <a:spcPts val="1595"/>
              </a:lnSpc>
            </a:pPr>
            <a:r>
              <a:rPr sz="1400" spc="-40" dirty="0">
                <a:latin typeface="Microsoft Sans Serif"/>
                <a:cs typeface="Microsoft Sans Serif"/>
              </a:rPr>
              <a:t>launch_counts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df['LaunchSite'].value_counts()</a:t>
            </a:r>
            <a:endParaRPr sz="1400">
              <a:latin typeface="Microsoft Sans Serif"/>
              <a:cs typeface="Microsoft Sans Serif"/>
            </a:endParaRPr>
          </a:p>
          <a:p>
            <a:pPr marL="354965" indent="-342265">
              <a:lnSpc>
                <a:spcPts val="1595"/>
              </a:lnSpc>
              <a:spcBef>
                <a:spcPts val="330"/>
              </a:spcBef>
              <a:buAutoNum type="arabicPeriod" startAt="2"/>
              <a:tabLst>
                <a:tab pos="354965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Determine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number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and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occurrence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each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orbit:</a:t>
            </a:r>
            <a:endParaRPr sz="1400">
              <a:latin typeface="Microsoft Sans Serif"/>
              <a:cs typeface="Microsoft Sans Serif"/>
            </a:endParaRPr>
          </a:p>
          <a:p>
            <a:pPr marL="355600">
              <a:lnSpc>
                <a:spcPts val="1595"/>
              </a:lnSpc>
            </a:pPr>
            <a:r>
              <a:rPr sz="1400" spc="-10" dirty="0">
                <a:latin typeface="Microsoft Sans Serif"/>
                <a:cs typeface="Microsoft Sans Serif"/>
              </a:rPr>
              <a:t>orbit_counts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df['Orbit'].value_counts()</a:t>
            </a:r>
            <a:endParaRPr sz="1400">
              <a:latin typeface="Microsoft Sans Serif"/>
              <a:cs typeface="Microsoft Sans Serif"/>
            </a:endParaRPr>
          </a:p>
          <a:p>
            <a:pPr marL="355600" marR="1440815" indent="-342900">
              <a:lnSpc>
                <a:spcPts val="1510"/>
              </a:lnSpc>
              <a:spcBef>
                <a:spcPts val="525"/>
              </a:spcBef>
              <a:buAutoNum type="arabicPeriod" startAt="3"/>
              <a:tabLst>
                <a:tab pos="355600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Determine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number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landings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outcomes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by</a:t>
            </a:r>
            <a:r>
              <a:rPr sz="1400" spc="-20" dirty="0">
                <a:latin typeface="Microsoft Sans Serif"/>
                <a:cs typeface="Microsoft Sans Serif"/>
              </a:rPr>
              <a:t> type: </a:t>
            </a:r>
            <a:r>
              <a:rPr sz="1400" spc="-35" dirty="0">
                <a:latin typeface="Microsoft Sans Serif"/>
                <a:cs typeface="Microsoft Sans Serif"/>
              </a:rPr>
              <a:t>landing_outcomes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df['Outcome'].value_counts()</a:t>
            </a:r>
            <a:endParaRPr sz="14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ts val="1510"/>
              </a:lnSpc>
              <a:spcBef>
                <a:spcPts val="509"/>
              </a:spcBef>
              <a:buAutoNum type="arabicPeriod" startAt="3"/>
              <a:tabLst>
                <a:tab pos="35560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14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40" dirty="0">
                <a:latin typeface="Microsoft Sans Serif"/>
                <a:cs typeface="Microsoft Sans Serif"/>
              </a:rPr>
              <a:t>f['Class']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df['Outcome'].apply(</a:t>
            </a:r>
            <a:r>
              <a:rPr sz="1400" b="1" spc="-55" dirty="0">
                <a:latin typeface="Arial"/>
                <a:cs typeface="Arial"/>
              </a:rPr>
              <a:t>lambda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x: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0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b="1" spc="-20" dirty="0">
                <a:latin typeface="Arial"/>
                <a:cs typeface="Arial"/>
              </a:rPr>
              <a:t>if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b="1" spc="-50" dirty="0">
                <a:latin typeface="Arial"/>
                <a:cs typeface="Arial"/>
              </a:rPr>
              <a:t>in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bad_outcomes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b="1" spc="-100" dirty="0">
                <a:latin typeface="Arial"/>
                <a:cs typeface="Arial"/>
              </a:rPr>
              <a:t>else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1)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867" y="5627116"/>
            <a:ext cx="6104890" cy="7397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241300" marR="5080" indent="-228600">
              <a:lnSpc>
                <a:spcPct val="90300"/>
              </a:lnSpc>
              <a:spcBef>
                <a:spcPts val="309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b="1" spc="-145" dirty="0">
                <a:solidFill>
                  <a:srgbClr val="292929"/>
                </a:solidFill>
                <a:latin typeface="Arial"/>
                <a:cs typeface="Arial"/>
              </a:rPr>
              <a:t>Link</a:t>
            </a: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b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40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18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14" dirty="0">
                <a:solidFill>
                  <a:srgbClr val="292929"/>
                </a:solidFill>
                <a:latin typeface="Arial"/>
                <a:cs typeface="Arial"/>
              </a:rPr>
              <a:t>Notebook</a:t>
            </a:r>
            <a:r>
              <a:rPr sz="1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8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292929"/>
                </a:solidFill>
                <a:latin typeface="Arial"/>
                <a:cs typeface="Arial"/>
              </a:rPr>
              <a:t>Wrangling: 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https://github.com/Stickman11-99/SpaceX-Analysis/tree/SpaceX-Data-</a:t>
            </a:r>
            <a:r>
              <a:rPr sz="1600" spc="-10" dirty="0">
                <a:solidFill>
                  <a:srgbClr val="05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Wrangling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Wrangling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64677" y="1432178"/>
            <a:ext cx="2057400" cy="369570"/>
          </a:xfrm>
          <a:prstGeom prst="rect">
            <a:avLst/>
          </a:prstGeom>
          <a:solidFill>
            <a:srgbClr val="4471C4"/>
          </a:solidFill>
          <a:ln w="12953">
            <a:solidFill>
              <a:srgbClr val="162C51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1777" y="3097148"/>
            <a:ext cx="2743200" cy="64643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702310" marR="144780" indent="-552450">
              <a:lnSpc>
                <a:spcPct val="100000"/>
              </a:lnSpc>
              <a:spcBef>
                <a:spcPts val="270"/>
              </a:spcBef>
            </a:pPr>
            <a:r>
              <a:rPr sz="1800" spc="-10" dirty="0">
                <a:latin typeface="Calibri"/>
                <a:cs typeface="Calibri"/>
              </a:rPr>
              <a:t>Calculate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numbers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1777" y="3932301"/>
            <a:ext cx="2743200" cy="66548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33679" marR="163195" indent="-66040">
              <a:lnSpc>
                <a:spcPct val="100000"/>
              </a:lnSpc>
              <a:spcBef>
                <a:spcPts val="345"/>
              </a:spcBef>
            </a:pPr>
            <a:r>
              <a:rPr sz="1800" spc="-10" dirty="0">
                <a:latin typeface="Calibri"/>
                <a:cs typeface="Calibri"/>
              </a:rPr>
              <a:t>Calculate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occurrence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21777" y="4828413"/>
            <a:ext cx="2743200" cy="66548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33679" marR="163195" indent="-66040">
              <a:lnSpc>
                <a:spcPct val="100000"/>
              </a:lnSpc>
              <a:spcBef>
                <a:spcPts val="345"/>
              </a:spcBef>
            </a:pPr>
            <a:r>
              <a:rPr sz="1800" spc="-10" dirty="0">
                <a:latin typeface="Calibri"/>
                <a:cs typeface="Calibri"/>
              </a:rPr>
              <a:t>Calculate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occurrence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21777" y="5671184"/>
            <a:ext cx="2743200" cy="66548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146810" marR="172720" indent="-968375">
              <a:lnSpc>
                <a:spcPct val="100000"/>
              </a:lnSpc>
              <a:spcBef>
                <a:spcPts val="345"/>
              </a:spcBef>
            </a:pP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 label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454895" y="1801367"/>
            <a:ext cx="76200" cy="3869690"/>
            <a:chOff x="9454895" y="1801367"/>
            <a:chExt cx="76200" cy="386969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4895" y="3742944"/>
              <a:ext cx="76200" cy="1884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4895" y="4597145"/>
              <a:ext cx="76200" cy="2307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4895" y="5493258"/>
              <a:ext cx="76200" cy="177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4895" y="1801367"/>
              <a:ext cx="76200" cy="16065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121777" y="1996820"/>
            <a:ext cx="2743200" cy="923290"/>
          </a:xfrm>
          <a:prstGeom prst="rect">
            <a:avLst/>
          </a:prstGeom>
          <a:solidFill>
            <a:srgbClr val="D9D9D9"/>
          </a:solidFill>
          <a:ln w="12953">
            <a:solidFill>
              <a:srgbClr val="162C51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32105" marR="325120" indent="-635" algn="ctr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sampled, standardized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null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were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addresses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54895" y="2919222"/>
            <a:ext cx="76200" cy="1774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673" y="6080252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867" y="1413763"/>
            <a:ext cx="9568815" cy="3901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9906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establish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establish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stage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recovery:</a:t>
            </a:r>
            <a:endParaRPr sz="20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812165" algn="l"/>
              </a:tabLst>
            </a:pPr>
            <a:r>
              <a:rPr sz="1600" b="1" spc="-85" dirty="0">
                <a:solidFill>
                  <a:srgbClr val="292929"/>
                </a:solidFill>
                <a:latin typeface="Arial"/>
                <a:cs typeface="Arial"/>
              </a:rPr>
              <a:t>Flight</a:t>
            </a:r>
            <a:r>
              <a:rPr sz="16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3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16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70" dirty="0">
                <a:solidFill>
                  <a:srgbClr val="292929"/>
                </a:solidFill>
                <a:latin typeface="Arial"/>
                <a:cs typeface="Arial"/>
              </a:rPr>
              <a:t>vs</a:t>
            </a:r>
            <a:r>
              <a:rPr sz="16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292929"/>
                </a:solidFill>
                <a:latin typeface="Arial"/>
                <a:cs typeface="Arial"/>
              </a:rPr>
              <a:t>Site:</a:t>
            </a:r>
            <a:endParaRPr sz="1600">
              <a:latin typeface="Arial"/>
              <a:cs typeface="Arial"/>
            </a:endParaRPr>
          </a:p>
          <a:p>
            <a:pPr marL="1155065" lvl="2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illustrates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failure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812165" algn="l"/>
              </a:tabLst>
            </a:pPr>
            <a:r>
              <a:rPr sz="1600" b="1" spc="-13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6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6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6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70" dirty="0">
                <a:solidFill>
                  <a:srgbClr val="292929"/>
                </a:solidFill>
                <a:latin typeface="Arial"/>
                <a:cs typeface="Arial"/>
              </a:rPr>
              <a:t>vs</a:t>
            </a:r>
            <a:r>
              <a:rPr sz="16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292929"/>
                </a:solidFill>
                <a:latin typeface="Arial"/>
                <a:cs typeface="Arial"/>
              </a:rPr>
              <a:t>Site:</a:t>
            </a:r>
            <a:endParaRPr sz="1600">
              <a:latin typeface="Arial"/>
              <a:cs typeface="Arial"/>
            </a:endParaRPr>
          </a:p>
          <a:p>
            <a:pPr marL="1155065" lvl="2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illustrates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812165" algn="l"/>
              </a:tabLst>
            </a:pPr>
            <a:r>
              <a:rPr sz="1600" b="1" spc="-18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6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25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6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70" dirty="0">
                <a:solidFill>
                  <a:srgbClr val="292929"/>
                </a:solidFill>
                <a:latin typeface="Arial"/>
                <a:cs typeface="Arial"/>
              </a:rPr>
              <a:t>vs</a:t>
            </a:r>
            <a:r>
              <a:rPr sz="16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8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6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292929"/>
                </a:solidFill>
                <a:latin typeface="Arial"/>
                <a:cs typeface="Arial"/>
              </a:rPr>
              <a:t>Type:</a:t>
            </a:r>
            <a:endParaRPr sz="1600">
              <a:latin typeface="Arial"/>
              <a:cs typeface="Arial"/>
            </a:endParaRPr>
          </a:p>
          <a:p>
            <a:pPr marL="1155065" lvl="2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illustrates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degree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4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812165" algn="l"/>
              </a:tabLst>
            </a:pPr>
            <a:r>
              <a:rPr sz="1600" b="1" spc="-13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6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6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6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70" dirty="0">
                <a:solidFill>
                  <a:srgbClr val="292929"/>
                </a:solidFill>
                <a:latin typeface="Arial"/>
                <a:cs typeface="Arial"/>
              </a:rPr>
              <a:t>vs</a:t>
            </a:r>
            <a:r>
              <a:rPr sz="16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8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6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292929"/>
                </a:solidFill>
                <a:latin typeface="Arial"/>
                <a:cs typeface="Arial"/>
              </a:rPr>
              <a:t>Type:</a:t>
            </a:r>
            <a:endParaRPr sz="1600">
              <a:latin typeface="Arial"/>
              <a:cs typeface="Arial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1155700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impacted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endParaRPr sz="14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812165" algn="l"/>
              </a:tabLst>
            </a:pPr>
            <a:r>
              <a:rPr sz="1600" b="1" spc="-1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8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6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2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600" b="1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292929"/>
                </a:solidFill>
                <a:latin typeface="Arial"/>
                <a:cs typeface="Arial"/>
              </a:rPr>
              <a:t>Year:</a:t>
            </a:r>
            <a:endParaRPr sz="1600">
              <a:latin typeface="Arial"/>
              <a:cs typeface="Arial"/>
            </a:endParaRPr>
          </a:p>
          <a:p>
            <a:pPr marL="1155065" lvl="2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867" y="5721603"/>
            <a:ext cx="7972425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06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spc="-145" dirty="0">
                <a:solidFill>
                  <a:srgbClr val="292929"/>
                </a:solidFill>
                <a:latin typeface="Arial"/>
                <a:cs typeface="Arial"/>
              </a:rPr>
              <a:t>Link</a:t>
            </a: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b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40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18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14" dirty="0">
                <a:solidFill>
                  <a:srgbClr val="292929"/>
                </a:solidFill>
                <a:latin typeface="Arial"/>
                <a:cs typeface="Arial"/>
              </a:rPr>
              <a:t>Notebook</a:t>
            </a:r>
            <a:r>
              <a:rPr sz="1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8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8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292929"/>
                </a:solidFill>
                <a:latin typeface="Arial"/>
                <a:cs typeface="Arial"/>
              </a:rPr>
              <a:t>Visualization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800">
              <a:latin typeface="Microsoft Sans Serif"/>
              <a:cs typeface="Microsoft Sans Serif"/>
            </a:endParaRPr>
          </a:p>
          <a:p>
            <a:pPr marL="241300">
              <a:lnSpc>
                <a:spcPts val="1825"/>
              </a:lnSpc>
            </a:pP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https://github.com/Stickman11-99/SpaceX-Analysis/tree/SpaceX-</a:t>
            </a:r>
            <a:r>
              <a:rPr sz="16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EDA-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with-</a:t>
            </a:r>
            <a:r>
              <a:rPr sz="16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Data-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Visualization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30" dirty="0"/>
              <a:t> </a:t>
            </a:r>
            <a:r>
              <a:rPr spc="-45" dirty="0"/>
              <a:t>Data</a:t>
            </a:r>
            <a:r>
              <a:rPr spc="25" dirty="0"/>
              <a:t> </a:t>
            </a:r>
            <a:r>
              <a:rPr spc="-6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426209"/>
            <a:ext cx="10293350" cy="4687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SPACEXTABLE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Spacex.csv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follows:</a:t>
            </a:r>
            <a:endParaRPr sz="22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812165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endParaRPr sz="16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12165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6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12165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16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12165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6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121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</a:t>
            </a:r>
            <a:endParaRPr sz="16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121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kg</a:t>
            </a:r>
            <a:endParaRPr sz="16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121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buy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16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121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carrying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16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8121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  <a:p>
            <a:pPr marL="873760" lvl="1" indent="-40386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873760" algn="l"/>
              </a:tabLst>
            </a:pP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SQL: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5"/>
              </a:spcBef>
            </a:pPr>
            <a:r>
              <a:rPr sz="18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https://github.com/Stickman11-99/SpaceX-Analysis/tree/SpaceX-</a:t>
            </a:r>
            <a:r>
              <a:rPr sz="18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EDA-</a:t>
            </a:r>
            <a:r>
              <a:rPr sz="18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with-</a:t>
            </a:r>
            <a:r>
              <a:rPr sz="1800" u="sng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SQL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13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EDA</a:t>
            </a:r>
            <a:r>
              <a:rPr spc="135" dirty="0"/>
              <a:t> </a:t>
            </a:r>
            <a:r>
              <a:rPr dirty="0"/>
              <a:t>with</a:t>
            </a:r>
            <a:r>
              <a:rPr spc="12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477772"/>
            <a:ext cx="9453245" cy="3617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844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visualizations</a:t>
            </a:r>
            <a:endParaRPr sz="2200">
              <a:latin typeface="Microsoft Sans Serif"/>
              <a:cs typeface="Microsoft Sans Serif"/>
            </a:endParaRPr>
          </a:p>
          <a:p>
            <a:pPr marL="241300" marR="442595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Preliminary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established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importance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>
              <a:lnSpc>
                <a:spcPct val="100000"/>
              </a:lnSpc>
              <a:spcBef>
                <a:spcPts val="50"/>
              </a:spcBef>
            </a:pPr>
            <a:r>
              <a:rPr sz="1400" spc="-25" dirty="0">
                <a:latin typeface="Microsoft Sans Serif"/>
                <a:cs typeface="Microsoft Sans Serif"/>
              </a:rPr>
              <a:t>features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df[['FlightNumber',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'PayloadMass',</a:t>
            </a:r>
            <a:r>
              <a:rPr sz="1400" dirty="0">
                <a:latin typeface="Microsoft Sans Serif"/>
                <a:cs typeface="Microsoft Sans Serif"/>
              </a:rPr>
              <a:t> 'Orbit', </a:t>
            </a:r>
            <a:r>
              <a:rPr sz="1400" spc="-50" dirty="0">
                <a:latin typeface="Microsoft Sans Serif"/>
                <a:cs typeface="Microsoft Sans Serif"/>
              </a:rPr>
              <a:t>'LaunchSite',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'Flights',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'GridFins',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'Reused',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'Legs',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'LandingPad',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'Block', </a:t>
            </a:r>
            <a:r>
              <a:rPr sz="1400" spc="-55" dirty="0">
                <a:latin typeface="Microsoft Sans Serif"/>
                <a:cs typeface="Microsoft Sans Serif"/>
              </a:rPr>
              <a:t>'ReusedCount',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'Serial’]]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241300" marR="531495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Dummy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replace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categorical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OneHotEncoder.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casting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numeric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‘float64’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features_one_hot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pd.get_dummies(features,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columns=[‘Orbit’,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‘LaunchSite’,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‘LandingPad’,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‘Serial’])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750"/>
              </a:spcBef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features_one_hot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features_one_hot.astype(;float64’)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and</a:t>
            </a:r>
            <a:r>
              <a:rPr spc="-160" dirty="0"/>
              <a:t> </a:t>
            </a:r>
            <a:r>
              <a:rPr spc="-105" dirty="0"/>
              <a:t>Feature</a:t>
            </a:r>
            <a:r>
              <a:rPr spc="-65" dirty="0"/>
              <a:t> </a:t>
            </a:r>
            <a:r>
              <a:rPr spc="-80" dirty="0"/>
              <a:t>Engineering</a:t>
            </a:r>
          </a:p>
        </p:txBody>
      </p:sp>
      <p:sp>
        <p:nvSpPr>
          <p:cNvPr id="4" name="object 4"/>
          <p:cNvSpPr/>
          <p:nvPr/>
        </p:nvSpPr>
        <p:spPr>
          <a:xfrm>
            <a:off x="966977" y="1274825"/>
            <a:ext cx="10164445" cy="0"/>
          </a:xfrm>
          <a:custGeom>
            <a:avLst/>
            <a:gdLst/>
            <a:ahLst/>
            <a:cxnLst/>
            <a:rect l="l" t="t" r="r" b="b"/>
            <a:pathLst>
              <a:path w="10164445">
                <a:moveTo>
                  <a:pt x="0" y="0"/>
                </a:moveTo>
                <a:lnTo>
                  <a:pt x="10163937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14</a:t>
            </a:fld>
            <a:endParaRPr spc="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542287"/>
            <a:ext cx="9041765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4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3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34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3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3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3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3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elements</a:t>
            </a:r>
            <a:r>
              <a:rPr sz="34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3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3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insights: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15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867" y="2720093"/>
            <a:ext cx="9294495" cy="318325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445"/>
              </a:spcBef>
              <a:buAutoNum type="arabicPeriod"/>
              <a:tabLst>
                <a:tab pos="469265" algn="l"/>
              </a:tabLst>
            </a:pPr>
            <a:r>
              <a:rPr sz="2400" b="1" dirty="0">
                <a:latin typeface="Calibri"/>
                <a:cs typeface="Calibri"/>
              </a:rPr>
              <a:t>Pie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chart: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Success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count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by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site:</a:t>
            </a:r>
            <a:endParaRPr sz="2400">
              <a:latin typeface="Calibri"/>
              <a:cs typeface="Calibri"/>
            </a:endParaRPr>
          </a:p>
          <a:p>
            <a:pPr marL="698500" marR="405765" lvl="1" indent="-228600">
              <a:lnSpc>
                <a:spcPts val="2160"/>
              </a:lnSpc>
              <a:spcBef>
                <a:spcPts val="555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Compares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rates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provides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insight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whether </a:t>
            </a:r>
            <a:r>
              <a:rPr sz="2000" dirty="0">
                <a:latin typeface="Calibri"/>
                <a:cs typeface="Calibri"/>
              </a:rPr>
              <a:t>location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impactful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655"/>
              </a:spcBef>
              <a:buAutoNum type="arabicPeriod"/>
              <a:tabLst>
                <a:tab pos="469265" algn="l"/>
              </a:tabLst>
            </a:pPr>
            <a:r>
              <a:rPr sz="2400" b="1" spc="-10" dirty="0">
                <a:latin typeface="Calibri"/>
                <a:cs typeface="Calibri"/>
              </a:rPr>
              <a:t>Scatter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plot: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Payload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vs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Outcome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with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range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slider:</a:t>
            </a:r>
            <a:endParaRPr sz="2400">
              <a:latin typeface="Calibri"/>
              <a:cs typeface="Calibri"/>
            </a:endParaRPr>
          </a:p>
          <a:p>
            <a:pPr marL="698500" marR="5080" lvl="1" indent="-228600">
              <a:lnSpc>
                <a:spcPts val="2160"/>
              </a:lnSpc>
              <a:spcBef>
                <a:spcPts val="56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Provides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context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contribution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rate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site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Booster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Version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b="1" spc="-180" dirty="0">
                <a:latin typeface="Arial"/>
                <a:cs typeface="Arial"/>
              </a:rPr>
              <a:t>Link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30" dirty="0">
                <a:latin typeface="Arial"/>
                <a:cs typeface="Arial"/>
              </a:rPr>
              <a:t>to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180" dirty="0">
                <a:latin typeface="Arial"/>
                <a:cs typeface="Arial"/>
              </a:rPr>
              <a:t>Github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155" dirty="0">
                <a:latin typeface="Arial"/>
                <a:cs typeface="Arial"/>
              </a:rPr>
              <a:t>Notebook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120" dirty="0">
                <a:latin typeface="Arial"/>
                <a:cs typeface="Arial"/>
              </a:rPr>
              <a:t>for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210" dirty="0">
                <a:latin typeface="Arial"/>
                <a:cs typeface="Arial"/>
              </a:rPr>
              <a:t>Web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-65" dirty="0">
                <a:latin typeface="Arial"/>
                <a:cs typeface="Arial"/>
              </a:rPr>
              <a:t>Scraping: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25"/>
              </a:spcBef>
            </a:pPr>
            <a:r>
              <a:rPr sz="18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https://github.com/Stickman11-</a:t>
            </a:r>
            <a:r>
              <a:rPr sz="1800" u="sng" spc="-5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99/SpaceX-</a:t>
            </a:r>
            <a:r>
              <a:rPr sz="1800" u="sng" spc="-6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Analysis/tree/SpaceX-</a:t>
            </a:r>
            <a:r>
              <a:rPr sz="18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Dashboard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74053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Interactive</a:t>
            </a:r>
            <a:r>
              <a:rPr spc="-95" dirty="0"/>
              <a:t> </a:t>
            </a:r>
            <a:r>
              <a:rPr spc="-65" dirty="0"/>
              <a:t>Analytics</a:t>
            </a:r>
            <a:r>
              <a:rPr spc="-105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dirty="0"/>
              <a:t>Plotly</a:t>
            </a:r>
            <a:r>
              <a:rPr spc="-105" dirty="0"/>
              <a:t> </a:t>
            </a:r>
            <a:r>
              <a:rPr spc="-80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33651"/>
            <a:ext cx="10273665" cy="41986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1300" marR="779780" indent="-228600">
              <a:lnSpc>
                <a:spcPts val="192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optimal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000">
              <a:latin typeface="Microsoft Sans Serif"/>
              <a:cs typeface="Microsoft Sans Serif"/>
            </a:endParaRPr>
          </a:p>
          <a:p>
            <a:pPr marL="241300" marR="323850" indent="-228600">
              <a:lnSpc>
                <a:spcPts val="192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steps: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ts val="1835"/>
              </a:lnSpc>
              <a:spcBef>
                <a:spcPts val="1025"/>
              </a:spcBef>
              <a:buAutoNum type="arabicPeriod"/>
              <a:tabLst>
                <a:tab pos="812800" algn="l"/>
              </a:tabLst>
            </a:pP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NASA’s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marked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latitude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835"/>
              </a:lnSpc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longitude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endParaRPr sz="17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ts val="1835"/>
              </a:lnSpc>
              <a:spcBef>
                <a:spcPts val="990"/>
              </a:spcBef>
              <a:buAutoNum type="arabicPeriod" startAt="2"/>
              <a:tabLst>
                <a:tab pos="8128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‘MarkerCluster’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835"/>
              </a:lnSpc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17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990"/>
              </a:spcBef>
              <a:buAutoNum type="arabicPeriod" startAt="3"/>
              <a:tabLst>
                <a:tab pos="8128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latitude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longitude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reference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3535">
              <a:lnSpc>
                <a:spcPct val="80000"/>
              </a:lnSpc>
              <a:spcBef>
                <a:spcPts val="140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distance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geographical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endParaRPr sz="17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210"/>
              </a:spcBef>
              <a:buClr>
                <a:srgbClr val="292929"/>
              </a:buClr>
              <a:buFont typeface="Microsoft Sans Serif"/>
              <a:buAutoNum type="arabicPeriod" startAt="3"/>
            </a:pP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b="1" spc="-210" dirty="0">
                <a:solidFill>
                  <a:srgbClr val="292929"/>
                </a:solidFill>
                <a:latin typeface="Arial"/>
                <a:cs typeface="Arial"/>
              </a:rPr>
              <a:t>Link</a:t>
            </a:r>
            <a:r>
              <a:rPr sz="26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60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195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26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170" dirty="0">
                <a:solidFill>
                  <a:srgbClr val="292929"/>
                </a:solidFill>
                <a:latin typeface="Arial"/>
                <a:cs typeface="Arial"/>
              </a:rPr>
              <a:t>Notebook</a:t>
            </a:r>
            <a:r>
              <a:rPr sz="26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125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6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17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6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21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6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292929"/>
                </a:solidFill>
                <a:latin typeface="Arial"/>
                <a:cs typeface="Arial"/>
              </a:rPr>
              <a:t>Map: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39" y="5676201"/>
            <a:ext cx="8837295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22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https://github.com/Stickman11-99/SpaceX-Analysis/tree/SpaceX-</a:t>
            </a:r>
            <a:r>
              <a:rPr sz="22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Folium-</a:t>
            </a:r>
            <a:r>
              <a:rPr sz="2200" u="sng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Map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16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73564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20" dirty="0"/>
              <a:t> </a:t>
            </a:r>
            <a:r>
              <a:rPr spc="-55" dirty="0"/>
              <a:t>Interactive</a:t>
            </a:r>
            <a:r>
              <a:rPr spc="-110" dirty="0"/>
              <a:t> </a:t>
            </a:r>
            <a:r>
              <a:rPr spc="-40" dirty="0"/>
              <a:t>Map</a:t>
            </a:r>
            <a:r>
              <a:rPr spc="-125" dirty="0"/>
              <a:t> </a:t>
            </a:r>
            <a:r>
              <a:rPr dirty="0"/>
              <a:t>with</a:t>
            </a:r>
            <a:r>
              <a:rPr spc="-120" dirty="0"/>
              <a:t> </a:t>
            </a:r>
            <a:r>
              <a:rPr spc="-55" dirty="0"/>
              <a:t>Folium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673" y="6080252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867" y="3595115"/>
            <a:ext cx="9588500" cy="2140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2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20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9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0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8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to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 create</a:t>
            </a:r>
            <a:r>
              <a:rPr sz="20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000" b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200" dirty="0">
                <a:solidFill>
                  <a:srgbClr val="292929"/>
                </a:solidFill>
                <a:latin typeface="Arial"/>
                <a:cs typeface="Arial"/>
              </a:rPr>
              <a:t>‘Class”</a:t>
            </a:r>
            <a:r>
              <a:rPr sz="20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45" dirty="0">
                <a:solidFill>
                  <a:srgbClr val="292929"/>
                </a:solidFill>
                <a:latin typeface="Arial"/>
                <a:cs typeface="Arial"/>
              </a:rPr>
              <a:t>array</a:t>
            </a:r>
            <a:r>
              <a:rPr sz="20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55" dirty="0">
                <a:solidFill>
                  <a:srgbClr val="292929"/>
                </a:solidFill>
                <a:latin typeface="Arial"/>
                <a:cs typeface="Arial"/>
              </a:rPr>
              <a:t>converted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to</a:t>
            </a:r>
            <a:r>
              <a:rPr sz="20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95" dirty="0">
                <a:solidFill>
                  <a:srgbClr val="292929"/>
                </a:solidFill>
                <a:latin typeface="Arial"/>
                <a:cs typeface="Arial"/>
              </a:rPr>
              <a:t>Pandas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series: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Consolas"/>
                <a:cs typeface="Consolas"/>
              </a:rPr>
              <a:t>Class_array</a:t>
            </a:r>
            <a:r>
              <a:rPr sz="1400" spc="-30" dirty="0">
                <a:latin typeface="Consolas"/>
                <a:cs typeface="Consolas"/>
              </a:rPr>
              <a:t> 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b="1" spc="-2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data['Class'].to_numpy()</a:t>
            </a:r>
            <a:endParaRPr sz="1400">
              <a:latin typeface="Consolas"/>
              <a:cs typeface="Consolas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olas"/>
                <a:cs typeface="Consolas"/>
              </a:rPr>
              <a:t>Y</a:t>
            </a:r>
            <a:r>
              <a:rPr sz="1400" spc="-30" dirty="0">
                <a:latin typeface="Consolas"/>
                <a:cs typeface="Consolas"/>
              </a:rPr>
              <a:t> 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b="1" spc="-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pd.Series(Class_array,</a:t>
            </a:r>
            <a:r>
              <a:rPr sz="1400" spc="-2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name</a:t>
            </a:r>
            <a:r>
              <a:rPr sz="1400" spc="-25" dirty="0">
                <a:latin typeface="Consolas"/>
                <a:cs typeface="Consolas"/>
              </a:rPr>
              <a:t> 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b="1" spc="-2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"Class")</a:t>
            </a:r>
            <a:endParaRPr sz="1400">
              <a:latin typeface="Consolas"/>
              <a:cs typeface="Consolas"/>
            </a:endParaRPr>
          </a:p>
          <a:p>
            <a:pPr marL="240665" indent="-227965">
              <a:lnSpc>
                <a:spcPts val="2335"/>
              </a:lnSpc>
              <a:spcBef>
                <a:spcPts val="71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9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0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55" dirty="0">
                <a:solidFill>
                  <a:srgbClr val="292929"/>
                </a:solidFill>
                <a:latin typeface="Arial"/>
                <a:cs typeface="Arial"/>
              </a:rPr>
              <a:t>transformed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5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0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70" dirty="0">
                <a:solidFill>
                  <a:srgbClr val="292929"/>
                </a:solidFill>
                <a:latin typeface="Arial"/>
                <a:cs typeface="Arial"/>
              </a:rPr>
              <a:t>‘StandardScaler;</a:t>
            </a:r>
            <a:r>
              <a:rPr sz="20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prepare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20" dirty="0">
                <a:solidFill>
                  <a:srgbClr val="292929"/>
                </a:solidFill>
                <a:latin typeface="Arial"/>
                <a:cs typeface="Arial"/>
              </a:rPr>
              <a:t>pipeline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292929"/>
                </a:solidFill>
                <a:latin typeface="Arial"/>
                <a:cs typeface="Arial"/>
              </a:rPr>
              <a:t>analysis: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1535"/>
              </a:lnSpc>
            </a:pPr>
            <a:r>
              <a:rPr sz="1400" dirty="0">
                <a:latin typeface="Consolas"/>
                <a:cs typeface="Consolas"/>
              </a:rPr>
              <a:t>transform</a:t>
            </a:r>
            <a:r>
              <a:rPr sz="1400" spc="-20" dirty="0">
                <a:latin typeface="Consolas"/>
                <a:cs typeface="Consolas"/>
              </a:rPr>
              <a:t> 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b="1" spc="-30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preprocessing.StandardScaler()</a:t>
            </a:r>
            <a:endParaRPr sz="1400">
              <a:latin typeface="Consolas"/>
              <a:cs typeface="Consolas"/>
            </a:endParaRPr>
          </a:p>
          <a:p>
            <a:pPr marL="241300">
              <a:lnSpc>
                <a:spcPts val="1600"/>
              </a:lnSpc>
            </a:pPr>
            <a:r>
              <a:rPr sz="1400" dirty="0">
                <a:latin typeface="Consolas"/>
                <a:cs typeface="Consolas"/>
              </a:rPr>
              <a:t>X</a:t>
            </a:r>
            <a:r>
              <a:rPr sz="1400" spc="-5" dirty="0">
                <a:latin typeface="Consolas"/>
                <a:cs typeface="Consolas"/>
              </a:rPr>
              <a:t> 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b="1" spc="-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transform.fit_transform(X)</a:t>
            </a:r>
            <a:endParaRPr sz="1400">
              <a:latin typeface="Consolas"/>
              <a:cs typeface="Consolas"/>
            </a:endParaRPr>
          </a:p>
          <a:p>
            <a:pPr marL="240665" indent="-227965">
              <a:lnSpc>
                <a:spcPts val="233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onsolas"/>
                <a:cs typeface="Consolas"/>
              </a:rPr>
              <a:t>Data</a:t>
            </a:r>
            <a:r>
              <a:rPr sz="2000" b="1" spc="-4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Split</a:t>
            </a:r>
            <a:r>
              <a:rPr sz="2000" b="1" spc="-40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for</a:t>
            </a:r>
            <a:r>
              <a:rPr sz="2000" b="1" spc="-4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training</a:t>
            </a:r>
            <a:r>
              <a:rPr sz="2000" b="1" spc="-50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and</a:t>
            </a:r>
            <a:r>
              <a:rPr sz="2000" b="1" spc="-55" dirty="0">
                <a:latin typeface="Consolas"/>
                <a:cs typeface="Consolas"/>
              </a:rPr>
              <a:t> </a:t>
            </a:r>
            <a:r>
              <a:rPr sz="2000" b="1" dirty="0">
                <a:latin typeface="Consolas"/>
                <a:cs typeface="Consolas"/>
              </a:rPr>
              <a:t>test</a:t>
            </a:r>
            <a:r>
              <a:rPr sz="2000" b="1" spc="-50" dirty="0">
                <a:latin typeface="Consolas"/>
                <a:cs typeface="Consolas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purposes:</a:t>
            </a:r>
            <a:endParaRPr sz="2000">
              <a:latin typeface="Consolas"/>
              <a:cs typeface="Consolas"/>
            </a:endParaRPr>
          </a:p>
          <a:p>
            <a:pPr marL="241300">
              <a:lnSpc>
                <a:spcPts val="1610"/>
              </a:lnSpc>
            </a:pPr>
            <a:r>
              <a:rPr sz="1400" dirty="0">
                <a:latin typeface="Consolas"/>
                <a:cs typeface="Consolas"/>
              </a:rPr>
              <a:t>X_train,</a:t>
            </a:r>
            <a:r>
              <a:rPr sz="1400" spc="-4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X_test,</a:t>
            </a:r>
            <a:r>
              <a:rPr sz="1400" spc="-3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Y_train,</a:t>
            </a:r>
            <a:r>
              <a:rPr sz="1400" spc="-3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Y_test</a:t>
            </a:r>
            <a:r>
              <a:rPr sz="1400" spc="-30" dirty="0">
                <a:latin typeface="Consolas"/>
                <a:cs typeface="Consolas"/>
              </a:rPr>
              <a:t> 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b="1" spc="-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train_test_split(X,Y,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test_size</a:t>
            </a:r>
            <a:r>
              <a:rPr sz="1400" spc="-25" dirty="0">
                <a:latin typeface="Consolas"/>
                <a:cs typeface="Consolas"/>
              </a:rPr>
              <a:t> 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b="1" spc="-4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0.2,</a:t>
            </a:r>
            <a:r>
              <a:rPr sz="1400" spc="-3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random_state</a:t>
            </a:r>
            <a:r>
              <a:rPr sz="1400" spc="-20" dirty="0">
                <a:latin typeface="Consolas"/>
                <a:cs typeface="Consolas"/>
              </a:rPr>
              <a:t> </a:t>
            </a:r>
            <a:r>
              <a:rPr sz="1400" b="1" dirty="0">
                <a:latin typeface="Consolas"/>
                <a:cs typeface="Consolas"/>
              </a:rPr>
              <a:t>=</a:t>
            </a:r>
            <a:r>
              <a:rPr sz="1400" b="1" spc="-35" dirty="0">
                <a:latin typeface="Consolas"/>
                <a:cs typeface="Consolas"/>
              </a:rPr>
              <a:t> </a:t>
            </a:r>
            <a:r>
              <a:rPr sz="1400" spc="-25" dirty="0">
                <a:latin typeface="Consolas"/>
                <a:cs typeface="Consolas"/>
              </a:rPr>
              <a:t>2)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867" y="6004052"/>
            <a:ext cx="11353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continued......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Predictive</a:t>
            </a:r>
            <a:r>
              <a:rPr spc="-140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20" dirty="0"/>
              <a:t>(Classification)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70381" y="1401317"/>
            <a:ext cx="10515600" cy="2028189"/>
            <a:chOff x="770381" y="1401317"/>
            <a:chExt cx="10515600" cy="202818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381" y="1401317"/>
              <a:ext cx="5096256" cy="20276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3734" y="1403603"/>
              <a:ext cx="5032248" cy="1999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673" y="6080252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6663" y="1027264"/>
            <a:ext cx="4613910" cy="90931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5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Four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models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were </a:t>
            </a:r>
            <a:r>
              <a:rPr sz="1800" spc="-35" dirty="0">
                <a:latin typeface="Microsoft Sans Serif"/>
                <a:cs typeface="Microsoft Sans Serif"/>
              </a:rPr>
              <a:t>used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evaluate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data: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1880"/>
              </a:lnSpc>
              <a:spcBef>
                <a:spcPts val="32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Logistic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Regression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(lr):</a:t>
            </a:r>
            <a:endParaRPr sz="1600">
              <a:latin typeface="Microsoft Sans Serif"/>
              <a:cs typeface="Microsoft Sans Serif"/>
            </a:endParaRPr>
          </a:p>
          <a:p>
            <a:pPr marL="697865" marR="484505">
              <a:lnSpc>
                <a:spcPts val="1080"/>
              </a:lnSpc>
              <a:spcBef>
                <a:spcPts val="100"/>
              </a:spcBef>
            </a:pPr>
            <a:r>
              <a:rPr sz="1000" dirty="0">
                <a:latin typeface="Consolas"/>
                <a:cs typeface="Consolas"/>
              </a:rPr>
              <a:t>logreg_cv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10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GridSearchCV(lr,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parameters,</a:t>
            </a:r>
            <a:r>
              <a:rPr sz="1000" spc="-10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cv</a:t>
            </a:r>
            <a:r>
              <a:rPr sz="1000" spc="-20" dirty="0">
                <a:latin typeface="Consolas"/>
                <a:cs typeface="Consolas"/>
              </a:rPr>
              <a:t> </a:t>
            </a:r>
            <a:r>
              <a:rPr sz="1000" b="1" dirty="0">
                <a:latin typeface="Consolas"/>
                <a:cs typeface="Consolas"/>
              </a:rPr>
              <a:t>=</a:t>
            </a:r>
            <a:r>
              <a:rPr sz="1000" b="1" spc="-5" dirty="0">
                <a:latin typeface="Consolas"/>
                <a:cs typeface="Consolas"/>
              </a:rPr>
              <a:t> </a:t>
            </a:r>
            <a:r>
              <a:rPr sz="1000" spc="-25" dirty="0">
                <a:latin typeface="Consolas"/>
                <a:cs typeface="Consolas"/>
              </a:rPr>
              <a:t>10) </a:t>
            </a:r>
            <a:r>
              <a:rPr sz="1000" dirty="0">
                <a:latin typeface="Consolas"/>
                <a:cs typeface="Consolas"/>
              </a:rPr>
              <a:t>logreg_cv.fit(X_train,</a:t>
            </a:r>
            <a:r>
              <a:rPr sz="1000" spc="-40" dirty="0">
                <a:latin typeface="Consolas"/>
                <a:cs typeface="Consolas"/>
              </a:rPr>
              <a:t> </a:t>
            </a:r>
            <a:r>
              <a:rPr sz="1000" spc="-10" dirty="0">
                <a:latin typeface="Consolas"/>
                <a:cs typeface="Consolas"/>
              </a:rPr>
              <a:t>Y_train)</a:t>
            </a:r>
            <a:endParaRPr sz="10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3863" y="2081276"/>
            <a:ext cx="4377690" cy="18281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1864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Support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Vector</a:t>
            </a:r>
            <a:r>
              <a:rPr sz="1600" spc="-55" dirty="0">
                <a:latin typeface="Microsoft Sans Serif"/>
                <a:cs typeface="Microsoft Sans Serif"/>
              </a:rPr>
              <a:t> Machine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(SCM):</a:t>
            </a:r>
            <a:endParaRPr sz="1600">
              <a:latin typeface="Microsoft Sans Serif"/>
              <a:cs typeface="Microsoft Sans Serif"/>
            </a:endParaRPr>
          </a:p>
          <a:p>
            <a:pPr marL="241300" marR="173355">
              <a:lnSpc>
                <a:spcPts val="13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svm_cv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GridSearchCV(svm,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parameters,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cv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25" dirty="0">
                <a:latin typeface="Consolas"/>
                <a:cs typeface="Consolas"/>
              </a:rPr>
              <a:t> </a:t>
            </a:r>
            <a:r>
              <a:rPr sz="1200" spc="-25" dirty="0">
                <a:latin typeface="Consolas"/>
                <a:cs typeface="Consolas"/>
              </a:rPr>
              <a:t>10) </a:t>
            </a:r>
            <a:r>
              <a:rPr sz="1200" dirty="0">
                <a:latin typeface="Consolas"/>
                <a:cs typeface="Consolas"/>
              </a:rPr>
              <a:t>svm_cv.fit(X_train,</a:t>
            </a:r>
            <a:r>
              <a:rPr sz="1200" spc="-80" dirty="0">
                <a:latin typeface="Consolas"/>
                <a:cs typeface="Consolas"/>
              </a:rPr>
              <a:t> </a:t>
            </a:r>
            <a:r>
              <a:rPr sz="1200" spc="-10" dirty="0">
                <a:latin typeface="Consolas"/>
                <a:cs typeface="Consolas"/>
              </a:rPr>
              <a:t>Y_train)</a:t>
            </a:r>
            <a:endParaRPr sz="1200">
              <a:latin typeface="Consolas"/>
              <a:cs typeface="Consolas"/>
            </a:endParaRPr>
          </a:p>
          <a:p>
            <a:pPr marL="240665" indent="-227965">
              <a:lnSpc>
                <a:spcPts val="1860"/>
              </a:lnSpc>
              <a:spcBef>
                <a:spcPts val="26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Decision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Tree</a:t>
            </a:r>
            <a:r>
              <a:rPr sz="1600" spc="-45" dirty="0">
                <a:latin typeface="Microsoft Sans Serif"/>
                <a:cs typeface="Microsoft Sans Serif"/>
              </a:rPr>
              <a:t> Classifier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(tree):</a:t>
            </a:r>
            <a:endParaRPr sz="1600">
              <a:latin typeface="Microsoft Sans Serif"/>
              <a:cs typeface="Microsoft Sans Serif"/>
            </a:endParaRPr>
          </a:p>
          <a:p>
            <a:pPr marL="241300" marR="5080">
              <a:lnSpc>
                <a:spcPts val="1290"/>
              </a:lnSpc>
              <a:spcBef>
                <a:spcPts val="110"/>
              </a:spcBef>
            </a:pPr>
            <a:r>
              <a:rPr sz="1200" dirty="0">
                <a:latin typeface="Consolas"/>
                <a:cs typeface="Consolas"/>
              </a:rPr>
              <a:t>tree_cv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GridSearchCV(tree,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parameters,</a:t>
            </a:r>
            <a:r>
              <a:rPr sz="1200" spc="-3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cv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25" dirty="0">
                <a:latin typeface="Consolas"/>
                <a:cs typeface="Consolas"/>
              </a:rPr>
              <a:t> </a:t>
            </a:r>
            <a:r>
              <a:rPr sz="1200" spc="-25" dirty="0">
                <a:latin typeface="Consolas"/>
                <a:cs typeface="Consolas"/>
              </a:rPr>
              <a:t>10) </a:t>
            </a:r>
            <a:r>
              <a:rPr sz="1200" dirty="0">
                <a:latin typeface="Consolas"/>
                <a:cs typeface="Consolas"/>
              </a:rPr>
              <a:t>tree_cv.fit(X_train,</a:t>
            </a:r>
            <a:r>
              <a:rPr sz="1200" spc="-80" dirty="0">
                <a:latin typeface="Consolas"/>
                <a:cs typeface="Consolas"/>
              </a:rPr>
              <a:t> </a:t>
            </a:r>
            <a:r>
              <a:rPr sz="1200" spc="-10" dirty="0">
                <a:latin typeface="Consolas"/>
                <a:cs typeface="Consolas"/>
              </a:rPr>
              <a:t>Y_train)</a:t>
            </a:r>
            <a:endParaRPr sz="1200">
              <a:latin typeface="Consolas"/>
              <a:cs typeface="Consolas"/>
            </a:endParaRPr>
          </a:p>
          <a:p>
            <a:pPr marL="240665" indent="-227965">
              <a:lnSpc>
                <a:spcPts val="1860"/>
              </a:lnSpc>
              <a:spcBef>
                <a:spcPts val="26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85" dirty="0">
                <a:latin typeface="Microsoft Sans Serif"/>
                <a:cs typeface="Microsoft Sans Serif"/>
              </a:rPr>
              <a:t>K-</a:t>
            </a:r>
            <a:r>
              <a:rPr sz="1600" spc="-60" dirty="0">
                <a:latin typeface="Microsoft Sans Serif"/>
                <a:cs typeface="Microsoft Sans Serif"/>
              </a:rPr>
              <a:t>Nearest-</a:t>
            </a:r>
            <a:r>
              <a:rPr sz="1600" spc="-25" dirty="0">
                <a:latin typeface="Microsoft Sans Serif"/>
                <a:cs typeface="Microsoft Sans Serif"/>
              </a:rPr>
              <a:t>Neighbors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(KNN):</a:t>
            </a:r>
            <a:endParaRPr sz="1600">
              <a:latin typeface="Microsoft Sans Serif"/>
              <a:cs typeface="Microsoft Sans Serif"/>
            </a:endParaRPr>
          </a:p>
          <a:p>
            <a:pPr marL="241300" marR="173355">
              <a:lnSpc>
                <a:spcPts val="1300"/>
              </a:lnSpc>
              <a:spcBef>
                <a:spcPts val="105"/>
              </a:spcBef>
            </a:pPr>
            <a:r>
              <a:rPr sz="1200" dirty="0">
                <a:latin typeface="Consolas"/>
                <a:cs typeface="Consolas"/>
              </a:rPr>
              <a:t>knn_cv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GridSearchCV(KNN,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parameters,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cv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=</a:t>
            </a:r>
            <a:r>
              <a:rPr sz="1200" b="1" spc="-30" dirty="0">
                <a:latin typeface="Consolas"/>
                <a:cs typeface="Consolas"/>
              </a:rPr>
              <a:t> </a:t>
            </a:r>
            <a:r>
              <a:rPr sz="1200" spc="-25" dirty="0">
                <a:latin typeface="Consolas"/>
                <a:cs typeface="Consolas"/>
              </a:rPr>
              <a:t>10) </a:t>
            </a:r>
            <a:r>
              <a:rPr sz="1200" dirty="0">
                <a:latin typeface="Consolas"/>
                <a:cs typeface="Consolas"/>
              </a:rPr>
              <a:t>knn_cv.fit(X_train,</a:t>
            </a:r>
            <a:r>
              <a:rPr sz="1200" spc="-80" dirty="0">
                <a:latin typeface="Consolas"/>
                <a:cs typeface="Consolas"/>
              </a:rPr>
              <a:t> </a:t>
            </a:r>
            <a:r>
              <a:rPr sz="1200" spc="-10" dirty="0">
                <a:latin typeface="Consolas"/>
                <a:cs typeface="Consolas"/>
              </a:rPr>
              <a:t>Y_train)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663" y="3977640"/>
            <a:ext cx="6427470" cy="149733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Model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accuracy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was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tested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each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model:</a:t>
            </a:r>
            <a:r>
              <a:rPr sz="1800" spc="-50" dirty="0">
                <a:latin typeface="Microsoft Sans Serif"/>
                <a:cs typeface="Microsoft Sans Serif"/>
              </a:rPr>
              <a:t> (Decision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Tree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used </a:t>
            </a:r>
            <a:r>
              <a:rPr sz="1800" spc="-65" dirty="0">
                <a:latin typeface="Microsoft Sans Serif"/>
                <a:cs typeface="Microsoft Sans Serif"/>
              </a:rPr>
              <a:t>as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example)</a:t>
            </a:r>
            <a:endParaRPr sz="1800">
              <a:latin typeface="Microsoft Sans Serif"/>
              <a:cs typeface="Microsoft Sans Serif"/>
            </a:endParaRPr>
          </a:p>
          <a:p>
            <a:pPr marL="241300" marR="1555750">
              <a:lnSpc>
                <a:spcPts val="1510"/>
              </a:lnSpc>
              <a:spcBef>
                <a:spcPts val="30"/>
              </a:spcBef>
            </a:pPr>
            <a:r>
              <a:rPr sz="1400" dirty="0">
                <a:latin typeface="Consolas"/>
                <a:cs typeface="Consolas"/>
              </a:rPr>
              <a:t>print("tuned</a:t>
            </a:r>
            <a:r>
              <a:rPr sz="1400" spc="-6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hpyerparameters</a:t>
            </a:r>
            <a:r>
              <a:rPr sz="1400" spc="-4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:(best</a:t>
            </a:r>
            <a:r>
              <a:rPr sz="1400" spc="-6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parameters) ",tree_cv.best_params_)</a:t>
            </a:r>
            <a:endParaRPr sz="1400">
              <a:latin typeface="Consolas"/>
              <a:cs typeface="Consolas"/>
            </a:endParaRPr>
          </a:p>
          <a:p>
            <a:pPr marL="241300">
              <a:lnSpc>
                <a:spcPts val="1500"/>
              </a:lnSpc>
            </a:pPr>
            <a:r>
              <a:rPr sz="1400" dirty="0">
                <a:latin typeface="Consolas"/>
                <a:cs typeface="Consolas"/>
              </a:rPr>
              <a:t>print("accuracy</a:t>
            </a:r>
            <a:r>
              <a:rPr sz="1400" spc="-7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:",tree_cv.best_score_)</a:t>
            </a:r>
            <a:endParaRPr sz="1400">
              <a:latin typeface="Consolas"/>
              <a:cs typeface="Consolas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Microsoft Sans Serif"/>
                <a:cs typeface="Microsoft Sans Serif"/>
              </a:rPr>
              <a:t>All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models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were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represented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Confusion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Matrix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663" y="5795264"/>
            <a:ext cx="662876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09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b="1" spc="-145" dirty="0">
                <a:solidFill>
                  <a:srgbClr val="292929"/>
                </a:solidFill>
                <a:latin typeface="Arial"/>
                <a:cs typeface="Arial"/>
              </a:rPr>
              <a:t>Link</a:t>
            </a:r>
            <a:r>
              <a:rPr sz="1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40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18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14" dirty="0">
                <a:solidFill>
                  <a:srgbClr val="292929"/>
                </a:solidFill>
                <a:latin typeface="Arial"/>
                <a:cs typeface="Arial"/>
              </a:rPr>
              <a:t>Notebook</a:t>
            </a:r>
            <a:r>
              <a:rPr sz="18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125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18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50" dirty="0">
                <a:solidFill>
                  <a:srgbClr val="292929"/>
                </a:solidFill>
                <a:latin typeface="Arial"/>
                <a:cs typeface="Arial"/>
              </a:rPr>
              <a:t>Analysis: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1610"/>
              </a:lnSpc>
            </a:pP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https://github.com/Stickman11-</a:t>
            </a:r>
            <a:r>
              <a:rPr sz="1400" u="sng" spc="-4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99/SpaceX-</a:t>
            </a:r>
            <a:r>
              <a:rPr sz="1400" u="sng" spc="-5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Analysis/tree/SpaceX-</a:t>
            </a:r>
            <a:r>
              <a:rPr sz="1400" u="sng" spc="-4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Predictive-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Analysis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6663" y="173990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Predictive</a:t>
            </a:r>
            <a:r>
              <a:rPr spc="-140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86496" y="1080897"/>
            <a:ext cx="3559810" cy="567690"/>
          </a:xfrm>
          <a:prstGeom prst="rect">
            <a:avLst/>
          </a:prstGeom>
          <a:solidFill>
            <a:srgbClr val="4471C4"/>
          </a:solidFill>
          <a:ln w="12953">
            <a:solidFill>
              <a:srgbClr val="162C51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918210">
              <a:lnSpc>
                <a:spcPct val="100000"/>
              </a:lnSpc>
              <a:spcBef>
                <a:spcPts val="10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Predictive</a:t>
            </a:r>
            <a:r>
              <a:rPr sz="18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6496" y="1780413"/>
            <a:ext cx="3563620" cy="72263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1400" dirty="0">
                <a:latin typeface="Calibri"/>
                <a:cs typeface="Calibri"/>
              </a:rPr>
              <a:t>Create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Panda’s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series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transform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using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StandardScaler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6496" y="2713101"/>
            <a:ext cx="3563620" cy="60452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183515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445"/>
              </a:spcBef>
            </a:pPr>
            <a:r>
              <a:rPr sz="1400" dirty="0">
                <a:latin typeface="Calibri"/>
                <a:cs typeface="Calibri"/>
              </a:rPr>
              <a:t>Split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training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testing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sets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6496" y="3557396"/>
            <a:ext cx="3563620" cy="722630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1376045" marR="200025" indent="-1169670">
              <a:lnSpc>
                <a:spcPct val="100000"/>
              </a:lnSpc>
              <a:spcBef>
                <a:spcPts val="1070"/>
              </a:spcBef>
            </a:pPr>
            <a:r>
              <a:rPr sz="1400" spc="-10" dirty="0">
                <a:latin typeface="Calibri"/>
                <a:cs typeface="Calibri"/>
              </a:rPr>
              <a:t>Perform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classification</a:t>
            </a:r>
            <a:r>
              <a:rPr sz="1400" dirty="0">
                <a:latin typeface="Calibri"/>
                <a:cs typeface="Calibri"/>
              </a:rPr>
              <a:t> analysis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models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6496" y="4495419"/>
            <a:ext cx="3559810" cy="429895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760"/>
              </a:spcBef>
            </a:pPr>
            <a:r>
              <a:rPr sz="1400" spc="-30" dirty="0">
                <a:latin typeface="Calibri"/>
                <a:cs typeface="Calibri"/>
              </a:rPr>
              <a:t>Test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accuracy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86496" y="5210936"/>
            <a:ext cx="3563620" cy="429895"/>
          </a:xfrm>
          <a:prstGeom prst="rect">
            <a:avLst/>
          </a:prstGeom>
          <a:ln w="12953">
            <a:solidFill>
              <a:srgbClr val="162C51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902969">
              <a:lnSpc>
                <a:spcPct val="100000"/>
              </a:lnSpc>
              <a:spcBef>
                <a:spcPts val="760"/>
              </a:spcBef>
            </a:pPr>
            <a:r>
              <a:rPr sz="1400" spc="-10" dirty="0">
                <a:latin typeface="Calibri"/>
                <a:cs typeface="Calibri"/>
              </a:rPr>
              <a:t>Create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Confusion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Matrix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8047" y="1648079"/>
            <a:ext cx="76200" cy="1315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9571" y="2502407"/>
            <a:ext cx="76200" cy="2108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9571" y="3316985"/>
            <a:ext cx="76200" cy="23952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9571" y="4279391"/>
            <a:ext cx="76200" cy="18897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9528682" y="4924805"/>
            <a:ext cx="76200" cy="285750"/>
          </a:xfrm>
          <a:custGeom>
            <a:avLst/>
            <a:gdLst/>
            <a:ahLst/>
            <a:cxnLst/>
            <a:rect l="l" t="t" r="r" b="b"/>
            <a:pathLst>
              <a:path w="76200" h="285750">
                <a:moveTo>
                  <a:pt x="31789" y="209084"/>
                </a:moveTo>
                <a:lnTo>
                  <a:pt x="0" y="209296"/>
                </a:lnTo>
                <a:lnTo>
                  <a:pt x="38607" y="285242"/>
                </a:lnTo>
                <a:lnTo>
                  <a:pt x="69768" y="221869"/>
                </a:lnTo>
                <a:lnTo>
                  <a:pt x="31876" y="221869"/>
                </a:lnTo>
                <a:lnTo>
                  <a:pt x="31789" y="209084"/>
                </a:lnTo>
                <a:close/>
              </a:path>
              <a:path w="76200" h="285750">
                <a:moveTo>
                  <a:pt x="43052" y="0"/>
                </a:moveTo>
                <a:lnTo>
                  <a:pt x="30352" y="0"/>
                </a:lnTo>
                <a:lnTo>
                  <a:pt x="31787" y="208788"/>
                </a:lnTo>
                <a:lnTo>
                  <a:pt x="31876" y="221869"/>
                </a:lnTo>
                <a:lnTo>
                  <a:pt x="44577" y="221869"/>
                </a:lnTo>
                <a:lnTo>
                  <a:pt x="43052" y="0"/>
                </a:lnTo>
                <a:close/>
              </a:path>
              <a:path w="76200" h="285750">
                <a:moveTo>
                  <a:pt x="76054" y="209084"/>
                </a:moveTo>
                <a:lnTo>
                  <a:pt x="44490" y="209084"/>
                </a:lnTo>
                <a:lnTo>
                  <a:pt x="44577" y="221869"/>
                </a:lnTo>
                <a:lnTo>
                  <a:pt x="69768" y="221869"/>
                </a:lnTo>
                <a:lnTo>
                  <a:pt x="75950" y="209296"/>
                </a:lnTo>
                <a:lnTo>
                  <a:pt x="76054" y="209084"/>
                </a:lnTo>
                <a:close/>
              </a:path>
              <a:path w="76200" h="285750">
                <a:moveTo>
                  <a:pt x="76199" y="208788"/>
                </a:moveTo>
                <a:lnTo>
                  <a:pt x="31789" y="209084"/>
                </a:lnTo>
                <a:lnTo>
                  <a:pt x="76054" y="209084"/>
                </a:lnTo>
                <a:lnTo>
                  <a:pt x="76199" y="20878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586992"/>
            <a:ext cx="10270490" cy="460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5722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reveal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has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2200">
              <a:latin typeface="Microsoft Sans Serif"/>
              <a:cs typeface="Microsoft Sans Serif"/>
            </a:endParaRPr>
          </a:p>
          <a:p>
            <a:pPr marL="241300" marR="4286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volume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mixed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241300" marR="762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241300" marR="1746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510730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0.875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0.9444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	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fairly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evenly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0.8464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0.8482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0.8333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7673" y="6103200"/>
            <a:ext cx="27114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19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56" y="6080252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8652" y="1375664"/>
            <a:ext cx="5916930" cy="44456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40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40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r>
              <a:rPr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240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40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endParaRPr sz="240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240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endParaRPr sz="240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240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400">
              <a:latin typeface="Microsoft Sans Serif"/>
              <a:cs typeface="Microsoft Sans Serif"/>
            </a:endParaRPr>
          </a:p>
          <a:p>
            <a:pPr marL="240029" indent="-227329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28759" y="1365453"/>
            <a:ext cx="944880" cy="44456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19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37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44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48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49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813" y="2529839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418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1058418" y="369570"/>
                  </a:lnTo>
                  <a:lnTo>
                    <a:pt x="1058418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808" y="2548635"/>
            <a:ext cx="87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747" y="4765039"/>
            <a:ext cx="794258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margin.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 increased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60274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40" dirty="0"/>
              <a:t> </a:t>
            </a:r>
            <a:r>
              <a:rPr spc="-90" dirty="0"/>
              <a:t>Number</a:t>
            </a:r>
            <a:r>
              <a:rPr spc="-125" dirty="0"/>
              <a:t> </a:t>
            </a:r>
            <a:r>
              <a:rPr spc="-70" dirty="0"/>
              <a:t>vs.</a:t>
            </a:r>
            <a:r>
              <a:rPr spc="-120" dirty="0"/>
              <a:t> </a:t>
            </a:r>
            <a:r>
              <a:rPr spc="-125" dirty="0"/>
              <a:t>Launch </a:t>
            </a:r>
            <a:r>
              <a:rPr spc="-5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869" y="1438655"/>
            <a:ext cx="10319004" cy="32461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21</a:t>
            </a:fld>
            <a:endParaRPr spc="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4942077"/>
            <a:ext cx="99110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kg,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4E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rates.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mixed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kg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8,000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kg, with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47371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25" dirty="0"/>
              <a:t> Launch</a:t>
            </a:r>
            <a:r>
              <a:rPr spc="-120" dirty="0"/>
              <a:t> </a:t>
            </a:r>
            <a:r>
              <a:rPr spc="-8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1395983"/>
            <a:ext cx="10573512" cy="32194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22</a:t>
            </a:fld>
            <a:endParaRPr spc="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4868926"/>
            <a:ext cx="998474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11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consistently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rates.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55435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Success</a:t>
            </a:r>
            <a:r>
              <a:rPr spc="10" dirty="0"/>
              <a:t> </a:t>
            </a:r>
            <a:r>
              <a:rPr spc="-165" dirty="0"/>
              <a:t>Rate</a:t>
            </a:r>
            <a:r>
              <a:rPr spc="-45" dirty="0"/>
              <a:t> </a:t>
            </a:r>
            <a:r>
              <a:rPr spc="-70" dirty="0"/>
              <a:t>vs.</a:t>
            </a:r>
            <a:r>
              <a:rPr spc="-20" dirty="0"/>
              <a:t> </a:t>
            </a:r>
            <a:r>
              <a:rPr dirty="0"/>
              <a:t>Orbit</a:t>
            </a:r>
            <a:r>
              <a:rPr spc="-20" dirty="0"/>
              <a:t> </a:t>
            </a:r>
            <a:r>
              <a:rPr spc="-13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854" y="1219200"/>
            <a:ext cx="10631424" cy="3290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23</a:t>
            </a:fld>
            <a:endParaRPr spc="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5124703"/>
            <a:ext cx="9966960" cy="9645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has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LEO,ISS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visible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improvement.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meaningful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58223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05" dirty="0"/>
              <a:t> </a:t>
            </a:r>
            <a:r>
              <a:rPr spc="-90" dirty="0"/>
              <a:t>Number</a:t>
            </a:r>
            <a:r>
              <a:rPr spc="-95" dirty="0"/>
              <a:t> </a:t>
            </a:r>
            <a:r>
              <a:rPr spc="-70" dirty="0"/>
              <a:t>vs.</a:t>
            </a:r>
            <a:r>
              <a:rPr spc="-85" dirty="0"/>
              <a:t> </a:t>
            </a:r>
            <a:r>
              <a:rPr dirty="0"/>
              <a:t>Orbit</a:t>
            </a:r>
            <a:r>
              <a:rPr spc="-95" dirty="0"/>
              <a:t> </a:t>
            </a:r>
            <a:r>
              <a:rPr spc="-11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1422653"/>
            <a:ext cx="10515600" cy="33848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24</a:t>
            </a:fld>
            <a:endParaRPr spc="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4982464"/>
            <a:ext cx="104514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ISS.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5,000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stands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difficult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45339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80" dirty="0"/>
              <a:t> </a:t>
            </a:r>
            <a:r>
              <a:rPr spc="-70" dirty="0"/>
              <a:t>vs.</a:t>
            </a:r>
            <a:r>
              <a:rPr spc="-80" dirty="0"/>
              <a:t> </a:t>
            </a:r>
            <a:r>
              <a:rPr dirty="0"/>
              <a:t>Orbit</a:t>
            </a:r>
            <a:r>
              <a:rPr spc="-80" dirty="0"/>
              <a:t> </a:t>
            </a:r>
            <a:r>
              <a:rPr spc="-14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695" y="1358646"/>
            <a:ext cx="10612374" cy="34099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7900" y="5684566"/>
            <a:ext cx="480187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95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25</a:t>
            </a:fld>
            <a:endParaRPr spc="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673" y="6080252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26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2896" y="5262626"/>
            <a:ext cx="90303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Annual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consistent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decade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chart.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58000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</a:t>
            </a:r>
            <a:r>
              <a:rPr spc="-60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14" dirty="0"/>
              <a:t>Yearly</a:t>
            </a:r>
            <a:r>
              <a:rPr spc="-10" dirty="0"/>
              <a:t> </a:t>
            </a:r>
            <a:r>
              <a:rPr spc="-110" dirty="0"/>
              <a:t>Trend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433" y="1486661"/>
            <a:ext cx="10392156" cy="35516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583182"/>
            <a:ext cx="6645909" cy="1386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Unique </a:t>
            </a:r>
            <a:r>
              <a:rPr sz="2400" spc="-85" dirty="0">
                <a:latin typeface="Microsoft Sans Serif"/>
                <a:cs typeface="Microsoft Sans Serif"/>
              </a:rPr>
              <a:t>Launch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Sites: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1600" spc="-45" dirty="0">
                <a:latin typeface="Microsoft Sans Serif"/>
                <a:cs typeface="Microsoft Sans Serif"/>
              </a:rPr>
              <a:t>unique_launch_site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"SELECT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145" dirty="0">
                <a:latin typeface="Microsoft Sans Serif"/>
                <a:cs typeface="Microsoft Sans Serif"/>
              </a:rPr>
              <a:t>DISTINCT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Launch_Site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55" dirty="0">
                <a:latin typeface="Microsoft Sans Serif"/>
                <a:cs typeface="Microsoft Sans Serif"/>
              </a:rPr>
              <a:t>FROM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SPACEXTBL;“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60" dirty="0">
                <a:latin typeface="Microsoft Sans Serif"/>
                <a:cs typeface="Microsoft Sans Serif"/>
              </a:rPr>
              <a:t>launch_site_names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pd.read_sql(unique_launch_site,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con)</a:t>
            </a:r>
            <a:endParaRPr sz="1600">
              <a:latin typeface="Microsoft Sans Serif"/>
              <a:cs typeface="Microsoft Sans Serif"/>
            </a:endParaRPr>
          </a:p>
          <a:p>
            <a:pPr marL="321945" indent="-309245">
              <a:lnSpc>
                <a:spcPct val="100000"/>
              </a:lnSpc>
              <a:spcBef>
                <a:spcPts val="1380"/>
              </a:spcBef>
              <a:buSzPct val="140000"/>
              <a:buFont typeface="Arial MT"/>
              <a:buChar char="•"/>
              <a:tabLst>
                <a:tab pos="321945" algn="l"/>
              </a:tabLst>
            </a:pPr>
            <a:r>
              <a:rPr sz="2000" b="1" dirty="0">
                <a:latin typeface="Calibri"/>
                <a:cs typeface="Calibri"/>
              </a:rPr>
              <a:t>Launch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Site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Names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27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1077467" y="2919730"/>
            <a:ext cx="16059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3055" indent="-300355">
              <a:lnSpc>
                <a:spcPts val="2280"/>
              </a:lnSpc>
              <a:spcBef>
                <a:spcPts val="95"/>
              </a:spcBef>
              <a:buAutoNum type="arabicPlain"/>
              <a:tabLst>
                <a:tab pos="313055" algn="l"/>
              </a:tabLst>
            </a:pPr>
            <a:r>
              <a:rPr sz="2000" dirty="0">
                <a:latin typeface="Calibri"/>
                <a:cs typeface="Calibri"/>
              </a:rPr>
              <a:t>CCAFS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LC-</a:t>
            </a:r>
            <a:r>
              <a:rPr sz="2000" spc="-25" dirty="0">
                <a:latin typeface="Calibri"/>
                <a:cs typeface="Calibri"/>
              </a:rPr>
              <a:t>40</a:t>
            </a:r>
            <a:endParaRPr sz="2000">
              <a:latin typeface="Calibri"/>
              <a:cs typeface="Calibri"/>
            </a:endParaRPr>
          </a:p>
          <a:p>
            <a:pPr marL="313055" indent="-300355">
              <a:lnSpc>
                <a:spcPts val="2160"/>
              </a:lnSpc>
              <a:buAutoNum type="arabicPlain"/>
              <a:tabLst>
                <a:tab pos="313055" algn="l"/>
              </a:tabLst>
            </a:pPr>
            <a:r>
              <a:rPr sz="2000" spc="-10" dirty="0">
                <a:latin typeface="Calibri"/>
                <a:cs typeface="Calibri"/>
              </a:rPr>
              <a:t>VAFB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SLC-</a:t>
            </a:r>
            <a:r>
              <a:rPr sz="2000" spc="-25" dirty="0">
                <a:latin typeface="Calibri"/>
                <a:cs typeface="Calibri"/>
              </a:rPr>
              <a:t>4E</a:t>
            </a:r>
            <a:endParaRPr sz="2000">
              <a:latin typeface="Calibri"/>
              <a:cs typeface="Calibri"/>
            </a:endParaRPr>
          </a:p>
          <a:p>
            <a:pPr marL="370205" indent="-357505">
              <a:lnSpc>
                <a:spcPts val="2280"/>
              </a:lnSpc>
              <a:buAutoNum type="arabicPlain"/>
              <a:tabLst>
                <a:tab pos="370205" algn="l"/>
              </a:tabLst>
            </a:pPr>
            <a:r>
              <a:rPr sz="2000" dirty="0">
                <a:latin typeface="Calibri"/>
                <a:cs typeface="Calibri"/>
              </a:rPr>
              <a:t>KSC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LC-</a:t>
            </a:r>
            <a:r>
              <a:rPr sz="2000" spc="-25" dirty="0">
                <a:latin typeface="Calibri"/>
                <a:cs typeface="Calibri"/>
              </a:rPr>
              <a:t>39A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867" y="3646118"/>
            <a:ext cx="9544050" cy="150368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55"/>
              </a:spcBef>
            </a:pPr>
            <a:r>
              <a:rPr sz="2000" dirty="0">
                <a:latin typeface="Calibri"/>
                <a:cs typeface="Calibri"/>
              </a:rPr>
              <a:t>3</a:t>
            </a:r>
            <a:r>
              <a:rPr sz="2000" spc="3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CCAFS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SLC-</a:t>
            </a:r>
            <a:r>
              <a:rPr sz="2000" spc="-25" dirty="0">
                <a:latin typeface="Calibri"/>
                <a:cs typeface="Calibri"/>
              </a:rPr>
              <a:t>40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query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DISTINCT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table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SPACEXTBL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ts val="228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Create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pandas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dataframe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launch_site_names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connects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“my_data1.db”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‘unique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spc="-10" dirty="0">
                <a:latin typeface="Calibri"/>
                <a:cs typeface="Calibri"/>
              </a:rPr>
              <a:t>_launch_site’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75" dirty="0"/>
              <a:t> </a:t>
            </a:r>
            <a:r>
              <a:rPr spc="-135" dirty="0"/>
              <a:t>Launch</a:t>
            </a:r>
            <a:r>
              <a:rPr spc="-70" dirty="0"/>
              <a:t> </a:t>
            </a:r>
            <a:r>
              <a:rPr spc="-60" dirty="0"/>
              <a:t>Site</a:t>
            </a:r>
            <a:r>
              <a:rPr spc="-70" dirty="0"/>
              <a:t> </a:t>
            </a:r>
            <a:r>
              <a:rPr spc="-190" dirty="0"/>
              <a:t>Names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600961"/>
            <a:ext cx="8216900" cy="1233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40" dirty="0">
                <a:latin typeface="Microsoft Sans Serif"/>
                <a:cs typeface="Microsoft Sans Serif"/>
              </a:rPr>
              <a:t>Display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-275" dirty="0">
                <a:latin typeface="Microsoft Sans Serif"/>
                <a:cs typeface="Microsoft Sans Serif"/>
              </a:rPr>
              <a:t>CCA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Launch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sites: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1600" spc="-70" dirty="0">
                <a:latin typeface="Microsoft Sans Serif"/>
                <a:cs typeface="Microsoft Sans Serif"/>
              </a:rPr>
              <a:t>CCA_launch_site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spc="-165" dirty="0">
                <a:latin typeface="Microsoft Sans Serif"/>
                <a:cs typeface="Microsoft Sans Serif"/>
              </a:rPr>
              <a:t>"SELECT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*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FROM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155" dirty="0">
                <a:latin typeface="Microsoft Sans Serif"/>
                <a:cs typeface="Microsoft Sans Serif"/>
              </a:rPr>
              <a:t>SPACEXTBL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210" dirty="0">
                <a:latin typeface="Microsoft Sans Serif"/>
                <a:cs typeface="Microsoft Sans Serif"/>
              </a:rPr>
              <a:t>WHERE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Launch_Site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130" dirty="0">
                <a:latin typeface="Microsoft Sans Serif"/>
                <a:cs typeface="Microsoft Sans Serif"/>
              </a:rPr>
              <a:t>LIKE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'CCA%'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LIMIT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5;“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85" dirty="0">
                <a:latin typeface="Microsoft Sans Serif"/>
                <a:cs typeface="Microsoft Sans Serif"/>
              </a:rPr>
              <a:t>CCA_site_names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pd.read_sql(CCA_launch_site,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con)</a:t>
            </a:r>
            <a:endParaRPr sz="1600">
              <a:latin typeface="Microsoft Sans Serif"/>
              <a:cs typeface="Microsoft Sans Serif"/>
            </a:endParaRPr>
          </a:p>
          <a:p>
            <a:pPr marL="266065">
              <a:lnSpc>
                <a:spcPct val="100000"/>
              </a:lnSpc>
              <a:spcBef>
                <a:spcPts val="1425"/>
              </a:spcBef>
              <a:tabLst>
                <a:tab pos="889635" algn="l"/>
                <a:tab pos="2715895" algn="l"/>
                <a:tab pos="4351020" algn="l"/>
                <a:tab pos="6278245" algn="l"/>
                <a:tab pos="7094855" algn="l"/>
              </a:tabLst>
            </a:pPr>
            <a:r>
              <a:rPr sz="1100" b="1" spc="-20" dirty="0">
                <a:latin typeface="Calibri"/>
                <a:cs typeface="Calibri"/>
              </a:rPr>
              <a:t>Date</a:t>
            </a:r>
            <a:r>
              <a:rPr sz="1100" b="1" dirty="0">
                <a:latin typeface="Calibri"/>
                <a:cs typeface="Calibri"/>
              </a:rPr>
              <a:t>	Time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(UTC)</a:t>
            </a:r>
            <a:r>
              <a:rPr sz="1100" b="1" spc="-3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Booster_Version</a:t>
            </a:r>
            <a:r>
              <a:rPr sz="1100" b="1" dirty="0">
                <a:latin typeface="Calibri"/>
                <a:cs typeface="Calibri"/>
              </a:rPr>
              <a:t>	Launch_Site</a:t>
            </a:r>
            <a:r>
              <a:rPr sz="1100" b="1" spc="2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\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Payload</a:t>
            </a:r>
            <a:r>
              <a:rPr sz="1100" b="1" dirty="0">
                <a:latin typeface="Calibri"/>
                <a:cs typeface="Calibri"/>
              </a:rPr>
              <a:t>	PAYLOAD_MASS</a:t>
            </a:r>
            <a:r>
              <a:rPr sz="1100" b="1" u="sng" spc="2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</a:t>
            </a:r>
            <a:r>
              <a:rPr sz="1100" b="1" dirty="0">
                <a:latin typeface="Calibri"/>
                <a:cs typeface="Calibri"/>
              </a:rPr>
              <a:t>KG_</a:t>
            </a:r>
            <a:r>
              <a:rPr sz="1100" b="1" spc="254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\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Orbit</a:t>
            </a:r>
            <a:r>
              <a:rPr sz="1100" b="1" dirty="0">
                <a:latin typeface="Calibri"/>
                <a:cs typeface="Calibri"/>
              </a:rPr>
              <a:t>	</a:t>
            </a:r>
            <a:r>
              <a:rPr sz="1100" b="1" spc="-10" dirty="0">
                <a:latin typeface="Calibri"/>
                <a:cs typeface="Calibri"/>
              </a:rPr>
              <a:t>Customer</a:t>
            </a:r>
            <a:r>
              <a:rPr sz="1100" b="1" dirty="0">
                <a:latin typeface="Calibri"/>
                <a:cs typeface="Calibri"/>
              </a:rPr>
              <a:t>	</a:t>
            </a:r>
            <a:r>
              <a:rPr sz="1100" b="1" spc="-10" dirty="0">
                <a:latin typeface="Calibri"/>
                <a:cs typeface="Calibri"/>
              </a:rPr>
              <a:t>Mission_Outcome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28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9180321" y="2641854"/>
            <a:ext cx="108140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b="1" spc="-10" dirty="0">
                <a:latin typeface="Calibri"/>
                <a:cs typeface="Calibri"/>
              </a:rPr>
              <a:t>Landing_Outcome</a:t>
            </a:r>
            <a:endParaRPr sz="11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9818" y="3035363"/>
          <a:ext cx="9505947" cy="12490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19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62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64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252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8279">
                <a:tc>
                  <a:txBody>
                    <a:bodyPr/>
                    <a:lstStyle/>
                    <a:p>
                      <a:pPr marR="39370" algn="ctr">
                        <a:lnSpc>
                          <a:spcPts val="1045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1045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2010-06-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04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045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18:45:00</a:t>
                      </a:r>
                      <a:r>
                        <a:rPr sz="1100" spc="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ts val="1045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045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Spacecraft...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045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ts val="104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LEO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45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SpaceX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045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1045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2010-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12-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08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15:43:00</a:t>
                      </a:r>
                      <a:r>
                        <a:rPr sz="1100" spc="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flight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C1...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(COTS)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NRO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2012-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05-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22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7:44:00</a:t>
                      </a:r>
                      <a:r>
                        <a:rPr sz="11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flight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C2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525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(COTS)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attempt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60"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2012-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10-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08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0:35:00</a:t>
                      </a:r>
                      <a:r>
                        <a:rPr sz="1100" spc="2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2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CRS-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500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(CRS)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attempt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30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marR="39370" algn="ctr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2013-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03-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15:10:00</a:t>
                      </a:r>
                      <a:r>
                        <a:rPr sz="1100" spc="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2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1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CRS-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677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(CRS)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275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8867" y="4639309"/>
            <a:ext cx="9551670" cy="1167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05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letters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</a:t>
            </a:r>
            <a:endParaRPr sz="1800">
              <a:latin typeface="Microsoft Sans Serif"/>
              <a:cs typeface="Microsoft Sans Serif"/>
            </a:endParaRPr>
          </a:p>
          <a:p>
            <a:pPr marL="2413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endParaRPr sz="1800">
              <a:latin typeface="Microsoft Sans Serif"/>
              <a:cs typeface="Microsoft Sans Serif"/>
            </a:endParaRPr>
          </a:p>
          <a:p>
            <a:pPr marL="241300" marR="16510" indent="-228600">
              <a:lnSpc>
                <a:spcPts val="1939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CCA_site_names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“my_database1.db”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CCA_launc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h_site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 </a:t>
            </a:r>
            <a:r>
              <a:rPr spc="-50" dirty="0"/>
              <a:t>Site</a:t>
            </a:r>
            <a:r>
              <a:rPr spc="-70" dirty="0"/>
              <a:t> </a:t>
            </a:r>
            <a:r>
              <a:rPr spc="-210" dirty="0"/>
              <a:t>Names</a:t>
            </a:r>
            <a:r>
              <a:rPr spc="-35" dirty="0"/>
              <a:t> </a:t>
            </a:r>
            <a:r>
              <a:rPr spc="-2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spc="-210" dirty="0"/>
              <a:t>'CCA'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689100"/>
            <a:ext cx="9411335" cy="377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40" dirty="0">
                <a:latin typeface="Microsoft Sans Serif"/>
                <a:cs typeface="Microsoft Sans Serif"/>
              </a:rPr>
              <a:t>Display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Payload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130" dirty="0">
                <a:latin typeface="Microsoft Sans Serif"/>
                <a:cs typeface="Microsoft Sans Serif"/>
              </a:rPr>
              <a:t>Mass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NASA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launches: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  <a:tabLst>
                <a:tab pos="5220970" algn="l"/>
              </a:tabLst>
            </a:pPr>
            <a:r>
              <a:rPr sz="1600" spc="-75" dirty="0">
                <a:latin typeface="Microsoft Sans Serif"/>
                <a:cs typeface="Microsoft Sans Serif"/>
              </a:rPr>
              <a:t>NASA_payload_mass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"SELECT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SUM(PAYLOAD_MASS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1600" spc="-160" dirty="0">
                <a:latin typeface="Microsoft Sans Serif"/>
                <a:cs typeface="Microsoft Sans Serif"/>
              </a:rPr>
              <a:t>KG_)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125" dirty="0">
                <a:latin typeface="Microsoft Sans Serif"/>
                <a:cs typeface="Microsoft Sans Serif"/>
              </a:rPr>
              <a:t>AS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Total_Payload_Mass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FROM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135" dirty="0">
                <a:latin typeface="Microsoft Sans Serif"/>
                <a:cs typeface="Microsoft Sans Serif"/>
              </a:rPr>
              <a:t>SPACEXTBL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210" dirty="0">
                <a:latin typeface="Microsoft Sans Serif"/>
                <a:cs typeface="Microsoft Sans Serif"/>
              </a:rPr>
              <a:t>WHERE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Customer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30" dirty="0">
                <a:latin typeface="Microsoft Sans Serif"/>
                <a:cs typeface="Microsoft Sans Serif"/>
              </a:rPr>
              <a:t>LIKE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'%NASA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(CRS)%’;”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60" dirty="0">
                <a:latin typeface="Microsoft Sans Serif"/>
                <a:cs typeface="Microsoft Sans Serif"/>
              </a:rPr>
              <a:t>NASA_payload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b="1" spc="130" dirty="0">
                <a:latin typeface="Arial"/>
                <a:cs typeface="Arial"/>
              </a:rPr>
              <a:t>=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pd.read_sql(NASA_payload_mass,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con)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593725">
              <a:lnSpc>
                <a:spcPts val="2280"/>
              </a:lnSpc>
              <a:spcBef>
                <a:spcPts val="5"/>
              </a:spcBef>
            </a:pPr>
            <a:r>
              <a:rPr sz="2000" b="1" spc="-10" dirty="0">
                <a:latin typeface="Calibri"/>
                <a:cs typeface="Calibri"/>
              </a:rPr>
              <a:t>Total_Payload_Mass</a:t>
            </a:r>
            <a:endParaRPr sz="2000">
              <a:latin typeface="Calibri"/>
              <a:cs typeface="Calibri"/>
            </a:endParaRPr>
          </a:p>
          <a:p>
            <a:pPr marL="593725">
              <a:lnSpc>
                <a:spcPts val="2280"/>
              </a:lnSpc>
              <a:tabLst>
                <a:tab pos="1580515" algn="l"/>
              </a:tabLst>
            </a:pPr>
            <a:r>
              <a:rPr sz="2000" spc="-50" dirty="0">
                <a:latin typeface="Calibri"/>
                <a:cs typeface="Calibri"/>
              </a:rPr>
              <a:t>0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48213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35"/>
              </a:spcBef>
            </a:pPr>
            <a:endParaRPr sz="2000">
              <a:latin typeface="Calibri"/>
              <a:cs typeface="Calibri"/>
            </a:endParaRPr>
          </a:p>
          <a:p>
            <a:pPr marL="241300" marR="37465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alias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‘Total_Payload_Mass’,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‘NASA’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‘NASA_payload’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“my_database1.db”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endParaRPr sz="18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‘NASA_payload_mass’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29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388492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Total</a:t>
            </a:r>
            <a:r>
              <a:rPr spc="-14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85" dirty="0"/>
              <a:t>Mass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56" y="6080252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844" y="1491996"/>
            <a:ext cx="10425430" cy="362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288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designs,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manufactures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advanced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spacecraft.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competitive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salvaging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recoverable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confirm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SpaceX’s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competitive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12700" marR="174625">
              <a:lnSpc>
                <a:spcPts val="1540"/>
              </a:lnSpc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confirm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extensive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past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from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Wikipedia.</a:t>
            </a:r>
            <a:endParaRPr sz="1600">
              <a:latin typeface="Microsoft Sans Serif"/>
              <a:cs typeface="Microsoft Sans Serif"/>
            </a:endParaRPr>
          </a:p>
          <a:p>
            <a:pPr marL="927100" marR="813435" indent="-457200">
              <a:lnSpc>
                <a:spcPts val="1540"/>
              </a:lnSpc>
              <a:spcBef>
                <a:spcPts val="590"/>
              </a:spcBef>
              <a:buAutoNum type="romanLcPeriod"/>
              <a:tabLst>
                <a:tab pos="927100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reviewing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used,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location,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size,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 information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concerning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endParaRPr sz="1600">
              <a:latin typeface="Microsoft Sans Serif"/>
              <a:cs typeface="Microsoft Sans Serif"/>
            </a:endParaRPr>
          </a:p>
          <a:p>
            <a:pPr marL="927100" marR="252729" indent="-457200">
              <a:lnSpc>
                <a:spcPts val="1540"/>
              </a:lnSpc>
              <a:spcBef>
                <a:spcPts val="595"/>
              </a:spcBef>
              <a:buAutoNum type="romanLcPeriod"/>
              <a:tabLst>
                <a:tab pos="927100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extent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configuration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contributes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success,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considering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reused,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gridfins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extent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legs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contributed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755"/>
              </a:spcBef>
            </a:pPr>
            <a:r>
              <a:rPr sz="1600" b="1" spc="-17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16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9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6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292929"/>
                </a:solidFill>
                <a:latin typeface="Arial"/>
                <a:cs typeface="Arial"/>
              </a:rPr>
              <a:t>results: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844" y="5123179"/>
            <a:ext cx="10323195" cy="12788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5080" indent="-228600">
              <a:lnSpc>
                <a:spcPts val="154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approximately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two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includes,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ocean,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drone landings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evolved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strong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impact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Executive</a:t>
            </a:r>
            <a:r>
              <a:rPr spc="-55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840484"/>
            <a:ext cx="9424035" cy="3383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40" dirty="0">
                <a:latin typeface="Microsoft Sans Serif"/>
                <a:cs typeface="Microsoft Sans Serif"/>
              </a:rPr>
              <a:t>Display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Average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Payload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130" dirty="0">
                <a:latin typeface="Microsoft Sans Serif"/>
                <a:cs typeface="Microsoft Sans Serif"/>
              </a:rPr>
              <a:t>Mass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Booster</a:t>
            </a:r>
            <a:r>
              <a:rPr sz="2400" spc="-45" dirty="0">
                <a:latin typeface="Microsoft Sans Serif"/>
                <a:cs typeface="Microsoft Sans Serif"/>
              </a:rPr>
              <a:t> Version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F9: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  <a:tabLst>
                <a:tab pos="5325745" algn="l"/>
              </a:tabLst>
            </a:pPr>
            <a:r>
              <a:rPr sz="1600" spc="-70" dirty="0">
                <a:latin typeface="Microsoft Sans Serif"/>
                <a:cs typeface="Microsoft Sans Serif"/>
              </a:rPr>
              <a:t>AVG_payload_massF9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"SELECT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AVG(PAYLOAD_MASS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1600" spc="-160" dirty="0">
                <a:latin typeface="Microsoft Sans Serif"/>
                <a:cs typeface="Microsoft Sans Serif"/>
              </a:rPr>
              <a:t>KG_)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130" dirty="0">
                <a:latin typeface="Microsoft Sans Serif"/>
                <a:cs typeface="Microsoft Sans Serif"/>
              </a:rPr>
              <a:t>AS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Avg_Payload_Mass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FROM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130" dirty="0">
                <a:latin typeface="Microsoft Sans Serif"/>
                <a:cs typeface="Microsoft Sans Serif"/>
              </a:rPr>
              <a:t>SPACEXTBL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210" dirty="0">
                <a:latin typeface="Microsoft Sans Serif"/>
                <a:cs typeface="Microsoft Sans Serif"/>
              </a:rPr>
              <a:t>WHERE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Booster_Version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130" dirty="0">
                <a:latin typeface="Microsoft Sans Serif"/>
                <a:cs typeface="Microsoft Sans Serif"/>
              </a:rPr>
              <a:t>=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'F9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v1.1’;”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100" dirty="0">
                <a:latin typeface="Microsoft Sans Serif"/>
                <a:cs typeface="Microsoft Sans Serif"/>
              </a:rPr>
              <a:t>AVG_massF9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pd.read_sql(AVG_payload_massF9,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con)</a:t>
            </a:r>
            <a:endParaRPr sz="1600">
              <a:latin typeface="Microsoft Sans Serif"/>
              <a:cs typeface="Microsoft Sans Serif"/>
            </a:endParaRPr>
          </a:p>
          <a:p>
            <a:pPr marL="593725">
              <a:lnSpc>
                <a:spcPct val="100000"/>
              </a:lnSpc>
              <a:spcBef>
                <a:spcPts val="740"/>
              </a:spcBef>
            </a:pPr>
            <a:r>
              <a:rPr sz="2000" b="1" spc="-10" dirty="0">
                <a:latin typeface="Calibri"/>
                <a:cs typeface="Calibri"/>
              </a:rPr>
              <a:t>Avg_Payload_Mass</a:t>
            </a:r>
            <a:endParaRPr sz="2000">
              <a:latin typeface="Calibri"/>
              <a:cs typeface="Calibri"/>
            </a:endParaRPr>
          </a:p>
          <a:p>
            <a:pPr marL="593725">
              <a:lnSpc>
                <a:spcPct val="100000"/>
              </a:lnSpc>
              <a:spcBef>
                <a:spcPts val="760"/>
              </a:spcBef>
              <a:tabLst>
                <a:tab pos="1409065" algn="l"/>
              </a:tabLst>
            </a:pPr>
            <a:r>
              <a:rPr sz="2000" spc="-50" dirty="0">
                <a:latin typeface="Calibri"/>
                <a:cs typeface="Calibri"/>
              </a:rPr>
              <a:t>0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2928.4</a:t>
            </a:r>
            <a:endParaRPr sz="2000">
              <a:latin typeface="Calibri"/>
              <a:cs typeface="Calibri"/>
            </a:endParaRPr>
          </a:p>
          <a:p>
            <a:pPr marL="241300" marR="37655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  <a:tab pos="1524635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alias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‘Avg_Payload_Mass’,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marL="241300" marR="109093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‘AVG_mass_F9’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“my_database1.db”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‘AVG_payload_massF9’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30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Average</a:t>
            </a:r>
            <a:r>
              <a:rPr spc="-55" dirty="0"/>
              <a:t> </a:t>
            </a:r>
            <a:r>
              <a:rPr spc="-125" dirty="0"/>
              <a:t>Payload</a:t>
            </a:r>
            <a:r>
              <a:rPr spc="-65" dirty="0"/>
              <a:t> </a:t>
            </a:r>
            <a:r>
              <a:rPr spc="-200" dirty="0"/>
              <a:t>Mass</a:t>
            </a:r>
            <a:r>
              <a:rPr spc="-45" dirty="0"/>
              <a:t> </a:t>
            </a:r>
            <a:r>
              <a:rPr dirty="0"/>
              <a:t>by</a:t>
            </a:r>
            <a:r>
              <a:rPr spc="-50" dirty="0"/>
              <a:t> </a:t>
            </a:r>
            <a:r>
              <a:rPr dirty="0"/>
              <a:t>F9</a:t>
            </a:r>
            <a:r>
              <a:rPr spc="-50" dirty="0"/>
              <a:t> </a:t>
            </a:r>
            <a:r>
              <a:rPr spc="-20" dirty="0"/>
              <a:t>v1.1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840484"/>
            <a:ext cx="9565005" cy="3564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55" dirty="0">
                <a:latin typeface="Microsoft Sans Serif"/>
                <a:cs typeface="Microsoft Sans Serif"/>
              </a:rPr>
              <a:t>Dates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successful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ground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pad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landings: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1600" spc="-45" dirty="0">
                <a:latin typeface="Microsoft Sans Serif"/>
                <a:cs typeface="Microsoft Sans Serif"/>
              </a:rPr>
              <a:t>first_succ_land_date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spc="-165" dirty="0">
                <a:latin typeface="Microsoft Sans Serif"/>
                <a:cs typeface="Microsoft Sans Serif"/>
              </a:rPr>
              <a:t>"SELECT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MIN(Date)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AS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First_Successful_Landing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FROM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SPACEXTBL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WHERE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50" dirty="0">
                <a:latin typeface="Microsoft Sans Serif"/>
                <a:cs typeface="Microsoft Sans Serif"/>
              </a:rPr>
              <a:t>Landing_Outcome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130" dirty="0">
                <a:latin typeface="Microsoft Sans Serif"/>
                <a:cs typeface="Microsoft Sans Serif"/>
              </a:rPr>
              <a:t>=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'Success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(ground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pad)’;”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55" dirty="0">
                <a:latin typeface="Microsoft Sans Serif"/>
                <a:cs typeface="Microsoft Sans Serif"/>
              </a:rPr>
              <a:t>succ_land_date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pd.read_sql(first_succ_land_date,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con)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593725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First_Successful_Landing</a:t>
            </a:r>
            <a:endParaRPr sz="1800">
              <a:latin typeface="Calibri"/>
              <a:cs typeface="Calibri"/>
            </a:endParaRPr>
          </a:p>
          <a:p>
            <a:pPr marL="588645">
              <a:lnSpc>
                <a:spcPct val="100000"/>
              </a:lnSpc>
              <a:spcBef>
                <a:spcPts val="1040"/>
              </a:spcBef>
              <a:tabLst>
                <a:tab pos="1383665" algn="l"/>
              </a:tabLst>
            </a:pPr>
            <a:r>
              <a:rPr sz="1800" spc="-50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2015-12-</a:t>
            </a:r>
            <a:r>
              <a:rPr sz="1800" spc="-25" dirty="0"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(min)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alias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‘First_Successful_Landing’,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‘succ_land_date’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“my_database1.db”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‘first_succ_land_date’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31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75558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85" dirty="0"/>
              <a:t> </a:t>
            </a:r>
            <a:r>
              <a:rPr spc="-175" dirty="0"/>
              <a:t>Successful</a:t>
            </a:r>
            <a:r>
              <a:rPr spc="-70" dirty="0"/>
              <a:t> </a:t>
            </a:r>
            <a:r>
              <a:rPr spc="-80" dirty="0"/>
              <a:t>Ground</a:t>
            </a:r>
            <a:r>
              <a:rPr spc="-120" dirty="0"/>
              <a:t> </a:t>
            </a:r>
            <a:r>
              <a:rPr spc="-45" dirty="0"/>
              <a:t>Landing</a:t>
            </a:r>
            <a:r>
              <a:rPr spc="-125" dirty="0"/>
              <a:t> </a:t>
            </a:r>
            <a:r>
              <a:rPr spc="-30" dirty="0"/>
              <a:t>Date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769617"/>
            <a:ext cx="9583420" cy="41890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marR="5080" indent="-228600">
              <a:lnSpc>
                <a:spcPts val="24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500" spc="-45" dirty="0">
                <a:latin typeface="Microsoft Sans Serif"/>
                <a:cs typeface="Microsoft Sans Serif"/>
              </a:rPr>
              <a:t>Boosters</a:t>
            </a:r>
            <a:r>
              <a:rPr sz="2500" spc="-55" dirty="0">
                <a:latin typeface="Microsoft Sans Serif"/>
                <a:cs typeface="Microsoft Sans Serif"/>
              </a:rPr>
              <a:t> </a:t>
            </a:r>
            <a:r>
              <a:rPr sz="2500" dirty="0">
                <a:latin typeface="Microsoft Sans Serif"/>
                <a:cs typeface="Microsoft Sans Serif"/>
              </a:rPr>
              <a:t>with</a:t>
            </a:r>
            <a:r>
              <a:rPr sz="2500" spc="-45" dirty="0">
                <a:latin typeface="Microsoft Sans Serif"/>
                <a:cs typeface="Microsoft Sans Serif"/>
              </a:rPr>
              <a:t> </a:t>
            </a:r>
            <a:r>
              <a:rPr sz="2500" spc="-130" dirty="0">
                <a:latin typeface="Microsoft Sans Serif"/>
                <a:cs typeface="Microsoft Sans Serif"/>
              </a:rPr>
              <a:t>success</a:t>
            </a:r>
            <a:r>
              <a:rPr sz="2500" spc="-35" dirty="0">
                <a:latin typeface="Microsoft Sans Serif"/>
                <a:cs typeface="Microsoft Sans Serif"/>
              </a:rPr>
              <a:t> </a:t>
            </a:r>
            <a:r>
              <a:rPr sz="2500" dirty="0">
                <a:latin typeface="Microsoft Sans Serif"/>
                <a:cs typeface="Microsoft Sans Serif"/>
              </a:rPr>
              <a:t>in</a:t>
            </a:r>
            <a:r>
              <a:rPr sz="2500" spc="-55" dirty="0">
                <a:latin typeface="Microsoft Sans Serif"/>
                <a:cs typeface="Microsoft Sans Serif"/>
              </a:rPr>
              <a:t> </a:t>
            </a:r>
            <a:r>
              <a:rPr sz="2500" dirty="0">
                <a:latin typeface="Microsoft Sans Serif"/>
                <a:cs typeface="Microsoft Sans Serif"/>
              </a:rPr>
              <a:t>drone</a:t>
            </a:r>
            <a:r>
              <a:rPr sz="2500" spc="-45" dirty="0">
                <a:latin typeface="Microsoft Sans Serif"/>
                <a:cs typeface="Microsoft Sans Serif"/>
              </a:rPr>
              <a:t> </a:t>
            </a:r>
            <a:r>
              <a:rPr sz="2500" dirty="0">
                <a:latin typeface="Microsoft Sans Serif"/>
                <a:cs typeface="Microsoft Sans Serif"/>
              </a:rPr>
              <a:t>ship</a:t>
            </a:r>
            <a:r>
              <a:rPr sz="2500" spc="-45" dirty="0">
                <a:latin typeface="Microsoft Sans Serif"/>
                <a:cs typeface="Microsoft Sans Serif"/>
              </a:rPr>
              <a:t> </a:t>
            </a:r>
            <a:r>
              <a:rPr sz="2500" dirty="0">
                <a:latin typeface="Microsoft Sans Serif"/>
                <a:cs typeface="Microsoft Sans Serif"/>
              </a:rPr>
              <a:t>and</a:t>
            </a:r>
            <a:r>
              <a:rPr sz="2500" spc="-40" dirty="0">
                <a:latin typeface="Microsoft Sans Serif"/>
                <a:cs typeface="Microsoft Sans Serif"/>
              </a:rPr>
              <a:t> </a:t>
            </a:r>
            <a:r>
              <a:rPr sz="2500" spc="-35" dirty="0">
                <a:latin typeface="Microsoft Sans Serif"/>
                <a:cs typeface="Microsoft Sans Serif"/>
              </a:rPr>
              <a:t>payload</a:t>
            </a:r>
            <a:r>
              <a:rPr sz="2500" spc="-40" dirty="0">
                <a:latin typeface="Microsoft Sans Serif"/>
                <a:cs typeface="Microsoft Sans Serif"/>
              </a:rPr>
              <a:t> </a:t>
            </a:r>
            <a:r>
              <a:rPr sz="2500" spc="-30" dirty="0">
                <a:latin typeface="Microsoft Sans Serif"/>
                <a:cs typeface="Microsoft Sans Serif"/>
              </a:rPr>
              <a:t>between</a:t>
            </a:r>
            <a:r>
              <a:rPr sz="2500" spc="-50" dirty="0">
                <a:latin typeface="Microsoft Sans Serif"/>
                <a:cs typeface="Microsoft Sans Serif"/>
              </a:rPr>
              <a:t> </a:t>
            </a:r>
            <a:r>
              <a:rPr sz="2500" spc="110" dirty="0">
                <a:latin typeface="Microsoft Sans Serif"/>
                <a:cs typeface="Microsoft Sans Serif"/>
              </a:rPr>
              <a:t>4000</a:t>
            </a:r>
            <a:r>
              <a:rPr sz="2500" spc="-40" dirty="0">
                <a:latin typeface="Microsoft Sans Serif"/>
                <a:cs typeface="Microsoft Sans Serif"/>
              </a:rPr>
              <a:t> </a:t>
            </a:r>
            <a:r>
              <a:rPr sz="2500" spc="-25" dirty="0">
                <a:latin typeface="Microsoft Sans Serif"/>
                <a:cs typeface="Microsoft Sans Serif"/>
              </a:rPr>
              <a:t>and </a:t>
            </a:r>
            <a:r>
              <a:rPr sz="2500" spc="120" dirty="0">
                <a:latin typeface="Microsoft Sans Serif"/>
                <a:cs typeface="Microsoft Sans Serif"/>
              </a:rPr>
              <a:t>6000</a:t>
            </a:r>
            <a:r>
              <a:rPr sz="2500" spc="95" dirty="0">
                <a:latin typeface="Microsoft Sans Serif"/>
                <a:cs typeface="Microsoft Sans Serif"/>
              </a:rPr>
              <a:t> </a:t>
            </a:r>
            <a:r>
              <a:rPr sz="2500" spc="-25" dirty="0">
                <a:latin typeface="Microsoft Sans Serif"/>
                <a:cs typeface="Microsoft Sans Serif"/>
              </a:rPr>
              <a:t>kg:</a:t>
            </a:r>
            <a:endParaRPr sz="2500">
              <a:latin typeface="Microsoft Sans Serif"/>
              <a:cs typeface="Microsoft Sans Serif"/>
            </a:endParaRPr>
          </a:p>
          <a:p>
            <a:pPr marL="241300">
              <a:lnSpc>
                <a:spcPts val="1240"/>
              </a:lnSpc>
            </a:pPr>
            <a:r>
              <a:rPr sz="1400" spc="-25" dirty="0">
                <a:latin typeface="Microsoft Sans Serif"/>
                <a:cs typeface="Microsoft Sans Serif"/>
              </a:rPr>
              <a:t>successful_booster_4000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"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ts val="1345"/>
              </a:lnSpc>
            </a:pPr>
            <a:r>
              <a:rPr sz="1400" spc="-180" dirty="0">
                <a:latin typeface="Microsoft Sans Serif"/>
                <a:cs typeface="Microsoft Sans Serif"/>
              </a:rPr>
              <a:t>SELECT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Booster_Version</a:t>
            </a:r>
            <a:r>
              <a:rPr sz="1400" spc="80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FROM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50" dirty="0">
                <a:latin typeface="Microsoft Sans Serif"/>
                <a:cs typeface="Microsoft Sans Serif"/>
              </a:rPr>
              <a:t>SPACEXTBL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85" dirty="0">
                <a:latin typeface="Microsoft Sans Serif"/>
                <a:cs typeface="Microsoft Sans Serif"/>
              </a:rPr>
              <a:t>WHERE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Landing_Outcome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110" dirty="0">
                <a:latin typeface="Microsoft Sans Serif"/>
                <a:cs typeface="Microsoft Sans Serif"/>
              </a:rPr>
              <a:t>=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'Success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(drone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ship)’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ts val="1345"/>
              </a:lnSpc>
            </a:pPr>
            <a:r>
              <a:rPr sz="1400" spc="-50" dirty="0">
                <a:latin typeface="Microsoft Sans Serif"/>
                <a:cs typeface="Microsoft Sans Serif"/>
              </a:rPr>
              <a:t>AND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PAYLOAD_MASS</a:t>
            </a:r>
            <a:r>
              <a:rPr sz="1400" u="sng" spc="2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 </a:t>
            </a:r>
            <a:r>
              <a:rPr sz="1400" spc="-150" dirty="0">
                <a:latin typeface="Microsoft Sans Serif"/>
                <a:cs typeface="Microsoft Sans Serif"/>
              </a:rPr>
              <a:t>KG_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75" dirty="0">
                <a:latin typeface="Microsoft Sans Serif"/>
                <a:cs typeface="Microsoft Sans Serif"/>
              </a:rPr>
              <a:t>BETWEEN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4000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AND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6000;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"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ts val="1510"/>
              </a:lnSpc>
            </a:pPr>
            <a:r>
              <a:rPr sz="1400" dirty="0">
                <a:latin typeface="Microsoft Sans Serif"/>
                <a:cs typeface="Microsoft Sans Serif"/>
              </a:rPr>
              <a:t>succ_boost_4000_6000</a:t>
            </a:r>
            <a:r>
              <a:rPr sz="1400" spc="90" dirty="0">
                <a:latin typeface="Microsoft Sans Serif"/>
                <a:cs typeface="Microsoft Sans Serif"/>
              </a:rPr>
              <a:t> </a:t>
            </a:r>
            <a:r>
              <a:rPr sz="1400" b="1" spc="110" dirty="0">
                <a:latin typeface="Arial"/>
                <a:cs typeface="Arial"/>
              </a:rPr>
              <a:t>=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pd.read_sql(successful_booster_4000,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con)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76835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Calibri"/>
                <a:cs typeface="Calibri"/>
              </a:rPr>
              <a:t>Booster_Version</a:t>
            </a:r>
            <a:endParaRPr sz="2000">
              <a:latin typeface="Calibri"/>
              <a:cs typeface="Calibri"/>
            </a:endParaRPr>
          </a:p>
          <a:p>
            <a:pPr marL="593725">
              <a:lnSpc>
                <a:spcPct val="100000"/>
              </a:lnSpc>
              <a:spcBef>
                <a:spcPts val="420"/>
              </a:spcBef>
              <a:tabLst>
                <a:tab pos="1025525" algn="l"/>
              </a:tabLst>
            </a:pPr>
            <a:r>
              <a:rPr sz="1600" spc="25" dirty="0">
                <a:latin typeface="Microsoft Sans Serif"/>
                <a:cs typeface="Microsoft Sans Serif"/>
              </a:rPr>
              <a:t>0</a:t>
            </a:r>
            <a:r>
              <a:rPr sz="1600" dirty="0">
                <a:latin typeface="Microsoft Sans Serif"/>
                <a:cs typeface="Microsoft Sans Serif"/>
              </a:rPr>
              <a:t>	F9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FT</a:t>
            </a:r>
            <a:r>
              <a:rPr sz="1600" spc="29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B1022</a:t>
            </a:r>
            <a:endParaRPr sz="1600">
              <a:latin typeface="Microsoft Sans Serif"/>
              <a:cs typeface="Microsoft Sans Serif"/>
            </a:endParaRPr>
          </a:p>
          <a:p>
            <a:pPr marL="593725">
              <a:lnSpc>
                <a:spcPct val="100000"/>
              </a:lnSpc>
              <a:spcBef>
                <a:spcPts val="430"/>
              </a:spcBef>
              <a:tabLst>
                <a:tab pos="1025525" algn="l"/>
              </a:tabLst>
            </a:pPr>
            <a:r>
              <a:rPr sz="1600" spc="25" dirty="0">
                <a:latin typeface="Microsoft Sans Serif"/>
                <a:cs typeface="Microsoft Sans Serif"/>
              </a:rPr>
              <a:t>1</a:t>
            </a:r>
            <a:r>
              <a:rPr sz="1600" dirty="0">
                <a:latin typeface="Microsoft Sans Serif"/>
                <a:cs typeface="Microsoft Sans Serif"/>
              </a:rPr>
              <a:t>	F9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FT</a:t>
            </a:r>
            <a:r>
              <a:rPr sz="1600" spc="29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B1026</a:t>
            </a:r>
            <a:endParaRPr sz="1600">
              <a:latin typeface="Microsoft Sans Serif"/>
              <a:cs typeface="Microsoft Sans Serif"/>
            </a:endParaRPr>
          </a:p>
          <a:p>
            <a:pPr marL="593725">
              <a:lnSpc>
                <a:spcPct val="100000"/>
              </a:lnSpc>
              <a:spcBef>
                <a:spcPts val="425"/>
              </a:spcBef>
              <a:tabLst>
                <a:tab pos="1025525" algn="l"/>
              </a:tabLst>
            </a:pPr>
            <a:r>
              <a:rPr sz="1600" spc="25" dirty="0">
                <a:latin typeface="Microsoft Sans Serif"/>
                <a:cs typeface="Microsoft Sans Serif"/>
              </a:rPr>
              <a:t>2</a:t>
            </a:r>
            <a:r>
              <a:rPr sz="1600" dirty="0">
                <a:latin typeface="Microsoft Sans Serif"/>
                <a:cs typeface="Microsoft Sans Serif"/>
              </a:rPr>
              <a:t>	F9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FT</a:t>
            </a:r>
            <a:r>
              <a:rPr sz="1600" spc="29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B1021.2</a:t>
            </a:r>
            <a:endParaRPr sz="1600">
              <a:latin typeface="Microsoft Sans Serif"/>
              <a:cs typeface="Microsoft Sans Serif"/>
            </a:endParaRPr>
          </a:p>
          <a:p>
            <a:pPr marL="593725">
              <a:lnSpc>
                <a:spcPct val="100000"/>
              </a:lnSpc>
              <a:spcBef>
                <a:spcPts val="420"/>
              </a:spcBef>
              <a:tabLst>
                <a:tab pos="1025525" algn="l"/>
              </a:tabLst>
            </a:pPr>
            <a:r>
              <a:rPr sz="1600" spc="25" dirty="0">
                <a:latin typeface="Microsoft Sans Serif"/>
                <a:cs typeface="Microsoft Sans Serif"/>
              </a:rPr>
              <a:t>3</a:t>
            </a:r>
            <a:r>
              <a:rPr sz="1600" dirty="0">
                <a:latin typeface="Microsoft Sans Serif"/>
                <a:cs typeface="Microsoft Sans Serif"/>
              </a:rPr>
              <a:t>	F9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FT</a:t>
            </a:r>
            <a:r>
              <a:rPr sz="1600" spc="29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B1031.2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1620"/>
              </a:lnSpc>
              <a:spcBef>
                <a:spcPts val="100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5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5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1500">
              <a:latin typeface="Microsoft Sans Serif"/>
              <a:cs typeface="Microsoft Sans Serif"/>
            </a:endParaRPr>
          </a:p>
          <a:p>
            <a:pPr marL="241300">
              <a:lnSpc>
                <a:spcPts val="1620"/>
              </a:lnSpc>
            </a:pP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4,000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kg,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5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500">
              <a:latin typeface="Microsoft Sans Serif"/>
              <a:cs typeface="Microsoft Sans Serif"/>
            </a:endParaRPr>
          </a:p>
          <a:p>
            <a:pPr marL="241300" marR="1741170" indent="-228600">
              <a:lnSpc>
                <a:spcPts val="1440"/>
              </a:lnSpc>
              <a:spcBef>
                <a:spcPts val="1385"/>
              </a:spcBef>
              <a:buFont typeface="Arial MT"/>
              <a:buChar char="•"/>
              <a:tabLst>
                <a:tab pos="241300" algn="l"/>
              </a:tabLst>
            </a:pP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‘succ_boost_4000_6000’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connects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“my_database1.db”</a:t>
            </a:r>
            <a:r>
              <a:rPr sz="15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‘successful_booster_4000’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32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74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14" dirty="0"/>
              <a:t>Successful</a:t>
            </a:r>
            <a:r>
              <a:rPr sz="2500" spc="-50" dirty="0"/>
              <a:t> </a:t>
            </a:r>
            <a:r>
              <a:rPr sz="2500" spc="-10" dirty="0"/>
              <a:t>Drone</a:t>
            </a:r>
            <a:r>
              <a:rPr sz="2500" spc="-65" dirty="0"/>
              <a:t> </a:t>
            </a:r>
            <a:r>
              <a:rPr sz="2500" spc="-40" dirty="0"/>
              <a:t>Ship</a:t>
            </a:r>
            <a:r>
              <a:rPr sz="2500" spc="-50" dirty="0"/>
              <a:t> </a:t>
            </a:r>
            <a:r>
              <a:rPr sz="2500" spc="-25" dirty="0"/>
              <a:t>Landing</a:t>
            </a:r>
            <a:r>
              <a:rPr sz="2500" spc="-5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0" dirty="0"/>
              <a:t>Payload</a:t>
            </a:r>
            <a:r>
              <a:rPr sz="2500" spc="-50" dirty="0"/>
              <a:t> </a:t>
            </a:r>
            <a:r>
              <a:rPr sz="2500" spc="-30" dirty="0"/>
              <a:t>between</a:t>
            </a:r>
            <a:r>
              <a:rPr sz="2500" spc="-60" dirty="0"/>
              <a:t> </a:t>
            </a:r>
            <a:r>
              <a:rPr sz="2500" spc="110" dirty="0"/>
              <a:t>4000</a:t>
            </a:r>
            <a:r>
              <a:rPr sz="2500" spc="-45" dirty="0"/>
              <a:t> </a:t>
            </a:r>
            <a:r>
              <a:rPr sz="2500" dirty="0"/>
              <a:t>and</a:t>
            </a:r>
            <a:r>
              <a:rPr sz="2500" spc="-50" dirty="0"/>
              <a:t> </a:t>
            </a:r>
            <a:r>
              <a:rPr sz="2500" spc="90" dirty="0"/>
              <a:t>6000</a:t>
            </a:r>
            <a:endParaRPr sz="2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649476"/>
            <a:ext cx="8669020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81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25" dirty="0">
                <a:latin typeface="Microsoft Sans Serif"/>
                <a:cs typeface="Microsoft Sans Serif"/>
              </a:rPr>
              <a:t>Total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number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successful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and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failed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missions:</a:t>
            </a:r>
            <a:endParaRPr sz="2400">
              <a:latin typeface="Microsoft Sans Serif"/>
              <a:cs typeface="Microsoft Sans Serif"/>
            </a:endParaRPr>
          </a:p>
          <a:p>
            <a:pPr marL="241300" marR="5080">
              <a:lnSpc>
                <a:spcPts val="1730"/>
              </a:lnSpc>
              <a:spcBef>
                <a:spcPts val="145"/>
              </a:spcBef>
            </a:pPr>
            <a:r>
              <a:rPr sz="1600" spc="-65" dirty="0">
                <a:latin typeface="Microsoft Sans Serif"/>
                <a:cs typeface="Microsoft Sans Serif"/>
              </a:rPr>
              <a:t>mission_success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"SELECT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Mission_Outcome,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140" dirty="0">
                <a:latin typeface="Microsoft Sans Serif"/>
                <a:cs typeface="Microsoft Sans Serif"/>
              </a:rPr>
              <a:t>COUNT(*)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114" dirty="0">
                <a:latin typeface="Microsoft Sans Serif"/>
                <a:cs typeface="Microsoft Sans Serif"/>
              </a:rPr>
              <a:t>AS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Count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FROM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165" dirty="0">
                <a:latin typeface="Microsoft Sans Serif"/>
                <a:cs typeface="Microsoft Sans Serif"/>
              </a:rPr>
              <a:t>SPACEXTBL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204" dirty="0">
                <a:latin typeface="Microsoft Sans Serif"/>
                <a:cs typeface="Microsoft Sans Serif"/>
              </a:rPr>
              <a:t>GROUP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BY </a:t>
            </a:r>
            <a:r>
              <a:rPr sz="1600" spc="-10" dirty="0">
                <a:latin typeface="Microsoft Sans Serif"/>
                <a:cs typeface="Microsoft Sans Serif"/>
              </a:rPr>
              <a:t>Mission_Outcome;"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ts val="1700"/>
              </a:lnSpc>
            </a:pPr>
            <a:r>
              <a:rPr sz="1600" spc="-55" dirty="0">
                <a:latin typeface="Microsoft Sans Serif"/>
                <a:cs typeface="Microsoft Sans Serif"/>
              </a:rPr>
              <a:t>mission_succ_fail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55" dirty="0">
                <a:latin typeface="Arial"/>
                <a:cs typeface="Arial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pd.read_sql(mission_success,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con)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33</a:t>
            </a:fld>
            <a:endParaRPr spc="5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44524" y="3042729"/>
          <a:ext cx="4512944" cy="1510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marL="298450">
                        <a:lnSpc>
                          <a:spcPts val="2090"/>
                        </a:lnSpc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Mission_Outcome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2090"/>
                        </a:lnSpc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Count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marL="31750">
                        <a:lnSpc>
                          <a:spcPts val="2065"/>
                        </a:lnSpc>
                        <a:tabLst>
                          <a:tab pos="477520" algn="l"/>
                        </a:tabLst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9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9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20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1275">
                        <a:lnSpc>
                          <a:spcPts val="2070"/>
                        </a:lnSpc>
                        <a:tabLst>
                          <a:tab pos="487680" algn="l"/>
                        </a:tabLst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2070"/>
                        </a:lnSpc>
                      </a:pPr>
                      <a:r>
                        <a:rPr sz="1900" spc="-25" dirty="0">
                          <a:latin typeface="Calibri"/>
                          <a:cs typeface="Calibri"/>
                        </a:rPr>
                        <a:t>98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1275">
                        <a:lnSpc>
                          <a:spcPts val="2070"/>
                        </a:lnSpc>
                        <a:tabLst>
                          <a:tab pos="487680" algn="l"/>
                        </a:tabLst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20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41275">
                        <a:lnSpc>
                          <a:spcPts val="2065"/>
                        </a:lnSpc>
                        <a:tabLst>
                          <a:tab pos="487680" algn="l"/>
                        </a:tabLst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	Success</a:t>
                      </a:r>
                      <a:r>
                        <a:rPr sz="19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9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9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unclear)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20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48867" y="4677155"/>
            <a:ext cx="9359265" cy="1162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1939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as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1700">
              <a:latin typeface="Microsoft Sans Serif"/>
              <a:cs typeface="Microsoft Sans Serif"/>
            </a:endParaRPr>
          </a:p>
          <a:p>
            <a:pPr marL="241300">
              <a:lnSpc>
                <a:spcPts val="1939"/>
              </a:lnSpc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alias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‘COUNT’,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endParaRPr sz="1700">
              <a:latin typeface="Microsoft Sans Serif"/>
              <a:cs typeface="Microsoft Sans Serif"/>
            </a:endParaRPr>
          </a:p>
          <a:p>
            <a:pPr marL="241300" marR="1204595" indent="-228600">
              <a:lnSpc>
                <a:spcPts val="1839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‘mission_succ_fail’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“my_database1.db”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‘mission_success’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43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30" dirty="0"/>
              <a:t>Total</a:t>
            </a:r>
            <a:r>
              <a:rPr sz="3100" spc="-125" dirty="0"/>
              <a:t> </a:t>
            </a:r>
            <a:r>
              <a:rPr sz="3100" spc="-80" dirty="0"/>
              <a:t>Number</a:t>
            </a:r>
            <a:r>
              <a:rPr sz="3100" spc="-110" dirty="0"/>
              <a:t> </a:t>
            </a:r>
            <a:r>
              <a:rPr sz="3100" dirty="0"/>
              <a:t>of</a:t>
            </a:r>
            <a:r>
              <a:rPr sz="3100" spc="-105" dirty="0"/>
              <a:t> </a:t>
            </a:r>
            <a:r>
              <a:rPr sz="3100" spc="-140" dirty="0"/>
              <a:t>Successful</a:t>
            </a:r>
            <a:r>
              <a:rPr sz="3100" spc="-70" dirty="0"/>
              <a:t> </a:t>
            </a:r>
            <a:r>
              <a:rPr sz="3100" dirty="0"/>
              <a:t>and</a:t>
            </a:r>
            <a:r>
              <a:rPr sz="3100" spc="-100" dirty="0"/>
              <a:t> </a:t>
            </a:r>
            <a:r>
              <a:rPr sz="3100" spc="-55" dirty="0"/>
              <a:t>Failure</a:t>
            </a:r>
            <a:r>
              <a:rPr sz="3100" spc="-75" dirty="0"/>
              <a:t> </a:t>
            </a:r>
            <a:r>
              <a:rPr sz="3100" spc="-50" dirty="0"/>
              <a:t>Mission</a:t>
            </a:r>
            <a:r>
              <a:rPr sz="3100" spc="-90" dirty="0"/>
              <a:t> </a:t>
            </a:r>
            <a:r>
              <a:rPr sz="3100" spc="-60" dirty="0"/>
              <a:t>Outcomes</a:t>
            </a:r>
            <a:endParaRPr sz="3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6619" y="1484376"/>
            <a:ext cx="6519545" cy="16046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029" marR="149225" indent="-227329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Microsoft Sans Serif"/>
                <a:cs typeface="Microsoft Sans Serif"/>
              </a:rPr>
              <a:t>List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Booster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Versions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Carrying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Maximum 	</a:t>
            </a:r>
            <a:r>
              <a:rPr sz="2400" spc="-80" dirty="0">
                <a:latin typeface="Microsoft Sans Serif"/>
                <a:cs typeface="Microsoft Sans Serif"/>
              </a:rPr>
              <a:t>Payload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Mass:</a:t>
            </a:r>
            <a:endParaRPr sz="2400">
              <a:latin typeface="Microsoft Sans Serif"/>
              <a:cs typeface="Microsoft Sans Serif"/>
            </a:endParaRPr>
          </a:p>
          <a:p>
            <a:pPr marL="241300" marR="5080">
              <a:lnSpc>
                <a:spcPts val="1730"/>
              </a:lnSpc>
              <a:spcBef>
                <a:spcPts val="40"/>
              </a:spcBef>
              <a:tabLst>
                <a:tab pos="2607945" algn="l"/>
                <a:tab pos="6106795" algn="l"/>
              </a:tabLst>
            </a:pPr>
            <a:r>
              <a:rPr sz="1600" spc="-45" dirty="0">
                <a:latin typeface="Microsoft Sans Serif"/>
                <a:cs typeface="Microsoft Sans Serif"/>
              </a:rPr>
              <a:t>booster_payload_max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spc="95" dirty="0">
                <a:latin typeface="Microsoft Sans Serif"/>
                <a:cs typeface="Microsoft Sans Serif"/>
              </a:rPr>
              <a:t>“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95" dirty="0">
                <a:latin typeface="Microsoft Sans Serif"/>
                <a:cs typeface="Microsoft Sans Serif"/>
              </a:rPr>
              <a:t>SELECT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Booster_Version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FROM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SPACEXTBL </a:t>
            </a:r>
            <a:r>
              <a:rPr sz="1600" spc="-210" dirty="0">
                <a:latin typeface="Microsoft Sans Serif"/>
                <a:cs typeface="Microsoft Sans Serif"/>
              </a:rPr>
              <a:t>WHERE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PAYLOAD_MASS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1600" spc="-170" dirty="0">
                <a:latin typeface="Microsoft Sans Serif"/>
                <a:cs typeface="Microsoft Sans Serif"/>
              </a:rPr>
              <a:t>KG_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120" dirty="0">
                <a:latin typeface="Microsoft Sans Serif"/>
                <a:cs typeface="Microsoft Sans Serif"/>
              </a:rPr>
              <a:t>=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(SELECT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MAX(PAYLOAD_MASS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1600" spc="-165" dirty="0">
                <a:latin typeface="Microsoft Sans Serif"/>
                <a:cs typeface="Microsoft Sans Serif"/>
              </a:rPr>
              <a:t>KG_) </a:t>
            </a:r>
            <a:r>
              <a:rPr sz="1600" spc="-160" dirty="0">
                <a:latin typeface="Microsoft Sans Serif"/>
                <a:cs typeface="Microsoft Sans Serif"/>
              </a:rPr>
              <a:t>FROM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SPACEXTBL);"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ts val="1700"/>
              </a:lnSpc>
            </a:pPr>
            <a:r>
              <a:rPr sz="1600" spc="-60" dirty="0">
                <a:latin typeface="Microsoft Sans Serif"/>
                <a:cs typeface="Microsoft Sans Serif"/>
              </a:rPr>
              <a:t>booster_max_mass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pd.read_sql(booster_payload_max,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con)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34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96619" y="4403852"/>
            <a:ext cx="6536055" cy="12192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251460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payload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1939"/>
              </a:lnSpc>
              <a:spcBef>
                <a:spcPts val="141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‘booster_max_mass’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“my_database1.db”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‘booster_payload_max’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Boosters</a:t>
            </a:r>
            <a:r>
              <a:rPr spc="-160" dirty="0"/>
              <a:t> </a:t>
            </a:r>
            <a:r>
              <a:rPr spc="-85" dirty="0"/>
              <a:t>Carried</a:t>
            </a:r>
            <a:r>
              <a:rPr spc="-125" dirty="0"/>
              <a:t> </a:t>
            </a:r>
            <a:r>
              <a:rPr spc="-135" dirty="0"/>
              <a:t>Maximum</a:t>
            </a:r>
            <a:r>
              <a:rPr spc="-110" dirty="0"/>
              <a:t> </a:t>
            </a:r>
            <a:r>
              <a:rPr spc="-130" dirty="0"/>
              <a:t>Payload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68614" y="1524762"/>
            <a:ext cx="17589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alibri"/>
                <a:cs typeface="Calibri"/>
              </a:rPr>
              <a:t>Booster_Version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8614" y="1831848"/>
            <a:ext cx="1492885" cy="246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600" spc="-50" dirty="0">
                <a:latin typeface="Calibri"/>
                <a:cs typeface="Calibri"/>
              </a:rPr>
              <a:t>0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B1048.4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latin typeface="Calibri"/>
                <a:cs typeface="Calibri"/>
              </a:rPr>
              <a:t>1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B1049.4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latin typeface="Calibri"/>
                <a:cs typeface="Calibri"/>
              </a:rPr>
              <a:t>2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B1051.3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latin typeface="Calibri"/>
                <a:cs typeface="Calibri"/>
              </a:rPr>
              <a:t>3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B1056.4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B1048.5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720" algn="l"/>
              </a:tabLst>
            </a:pPr>
            <a:r>
              <a:rPr sz="1600" spc="-50" dirty="0">
                <a:latin typeface="Calibri"/>
                <a:cs typeface="Calibri"/>
              </a:rPr>
              <a:t>5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B1051.4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600" spc="-50" dirty="0">
                <a:latin typeface="Calibri"/>
                <a:cs typeface="Calibri"/>
              </a:rPr>
              <a:t>6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B1049.5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latin typeface="Calibri"/>
                <a:cs typeface="Calibri"/>
              </a:rPr>
              <a:t>7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B1060.2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latin typeface="Calibri"/>
                <a:cs typeface="Calibri"/>
              </a:rPr>
              <a:t>8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B1058.3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600" spc="-50" dirty="0">
                <a:latin typeface="Calibri"/>
                <a:cs typeface="Calibri"/>
              </a:rPr>
              <a:t>9</a:t>
            </a:r>
            <a:r>
              <a:rPr sz="1600" dirty="0">
                <a:latin typeface="Calibri"/>
                <a:cs typeface="Calibri"/>
              </a:rPr>
              <a:t>	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B1051.6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68614" y="4270502"/>
            <a:ext cx="15030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10</a:t>
            </a:r>
            <a:r>
              <a:rPr sz="1600" spc="3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B1060.3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11</a:t>
            </a:r>
            <a:r>
              <a:rPr sz="1600" spc="3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F9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B5</a:t>
            </a:r>
            <a:r>
              <a:rPr sz="1600" spc="-10" dirty="0">
                <a:latin typeface="Calibri"/>
                <a:cs typeface="Calibri"/>
              </a:rPr>
              <a:t> B1049.7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495044"/>
            <a:ext cx="9314815" cy="1815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16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Microsoft Sans Serif"/>
                <a:cs typeface="Microsoft Sans Serif"/>
              </a:rPr>
              <a:t>List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Landing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Outcomes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Drone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Ship,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Version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and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Site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360" dirty="0">
                <a:latin typeface="Microsoft Sans Serif"/>
                <a:cs typeface="Microsoft Sans Serif"/>
              </a:rPr>
              <a:t>–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1989"/>
              </a:lnSpc>
            </a:pPr>
            <a:r>
              <a:rPr sz="2000" spc="-30" dirty="0">
                <a:latin typeface="Microsoft Sans Serif"/>
                <a:cs typeface="Microsoft Sans Serif"/>
              </a:rPr>
              <a:t>By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Month:</a:t>
            </a:r>
            <a:endParaRPr sz="2000">
              <a:latin typeface="Microsoft Sans Serif"/>
              <a:cs typeface="Microsoft Sans Serif"/>
            </a:endParaRPr>
          </a:p>
          <a:p>
            <a:pPr marL="241300" marR="5080">
              <a:lnSpc>
                <a:spcPct val="80000"/>
              </a:lnSpc>
              <a:spcBef>
                <a:spcPts val="190"/>
              </a:spcBef>
            </a:pPr>
            <a:r>
              <a:rPr sz="1500" spc="-30" dirty="0">
                <a:latin typeface="Microsoft Sans Serif"/>
                <a:cs typeface="Microsoft Sans Serif"/>
              </a:rPr>
              <a:t>drone_landing_failure</a:t>
            </a:r>
            <a:r>
              <a:rPr sz="1500" dirty="0">
                <a:latin typeface="Microsoft Sans Serif"/>
                <a:cs typeface="Microsoft Sans Serif"/>
              </a:rPr>
              <a:t> </a:t>
            </a:r>
            <a:r>
              <a:rPr sz="1500" b="1" spc="120" dirty="0">
                <a:latin typeface="Arial"/>
                <a:cs typeface="Arial"/>
              </a:rPr>
              <a:t>=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spc="-160" dirty="0">
                <a:latin typeface="Microsoft Sans Serif"/>
                <a:cs typeface="Microsoft Sans Serif"/>
              </a:rPr>
              <a:t>"SELECT</a:t>
            </a:r>
            <a:r>
              <a:rPr sz="1500" spc="60" dirty="0">
                <a:latin typeface="Microsoft Sans Serif"/>
                <a:cs typeface="Microsoft Sans Serif"/>
              </a:rPr>
              <a:t> </a:t>
            </a:r>
            <a:r>
              <a:rPr sz="1500" spc="-40" dirty="0">
                <a:latin typeface="Microsoft Sans Serif"/>
                <a:cs typeface="Microsoft Sans Serif"/>
              </a:rPr>
              <a:t>substr(Date,</a:t>
            </a:r>
            <a:r>
              <a:rPr sz="1500" spc="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6,2)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spc="-130" dirty="0">
                <a:latin typeface="Microsoft Sans Serif"/>
                <a:cs typeface="Microsoft Sans Serif"/>
              </a:rPr>
              <a:t>AS</a:t>
            </a:r>
            <a:r>
              <a:rPr sz="1500" spc="30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Month,</a:t>
            </a:r>
            <a:r>
              <a:rPr sz="1500" spc="30" dirty="0">
                <a:latin typeface="Microsoft Sans Serif"/>
                <a:cs typeface="Microsoft Sans Serif"/>
              </a:rPr>
              <a:t> </a:t>
            </a:r>
            <a:r>
              <a:rPr sz="1500" spc="-50" dirty="0">
                <a:latin typeface="Microsoft Sans Serif"/>
                <a:cs typeface="Microsoft Sans Serif"/>
              </a:rPr>
              <a:t>Landing_Outcome,</a:t>
            </a:r>
            <a:r>
              <a:rPr sz="1500" spc="30" dirty="0">
                <a:latin typeface="Microsoft Sans Serif"/>
                <a:cs typeface="Microsoft Sans Serif"/>
              </a:rPr>
              <a:t> </a:t>
            </a:r>
            <a:r>
              <a:rPr sz="1500" spc="-40" dirty="0">
                <a:latin typeface="Microsoft Sans Serif"/>
                <a:cs typeface="Microsoft Sans Serif"/>
              </a:rPr>
              <a:t>Booster_Version,</a:t>
            </a:r>
            <a:r>
              <a:rPr sz="1500" dirty="0">
                <a:latin typeface="Microsoft Sans Serif"/>
                <a:cs typeface="Microsoft Sans Serif"/>
              </a:rPr>
              <a:t> </a:t>
            </a:r>
            <a:r>
              <a:rPr sz="1500" spc="-30" dirty="0">
                <a:latin typeface="Microsoft Sans Serif"/>
                <a:cs typeface="Microsoft Sans Serif"/>
              </a:rPr>
              <a:t>Launch_Site </a:t>
            </a:r>
            <a:r>
              <a:rPr sz="1500" spc="-145" dirty="0">
                <a:latin typeface="Microsoft Sans Serif"/>
                <a:cs typeface="Microsoft Sans Serif"/>
              </a:rPr>
              <a:t>FROM</a:t>
            </a:r>
            <a:r>
              <a:rPr sz="1500" spc="65" dirty="0">
                <a:latin typeface="Microsoft Sans Serif"/>
                <a:cs typeface="Microsoft Sans Serif"/>
              </a:rPr>
              <a:t> </a:t>
            </a:r>
            <a:r>
              <a:rPr sz="1500" spc="-45" dirty="0">
                <a:latin typeface="Microsoft Sans Serif"/>
                <a:cs typeface="Microsoft Sans Serif"/>
              </a:rPr>
              <a:t>SPACEXTBL</a:t>
            </a:r>
            <a:endParaRPr sz="1500">
              <a:latin typeface="Microsoft Sans Serif"/>
              <a:cs typeface="Microsoft Sans Serif"/>
            </a:endParaRPr>
          </a:p>
          <a:p>
            <a:pPr marL="241300" marR="2244725">
              <a:lnSpc>
                <a:spcPct val="80000"/>
              </a:lnSpc>
            </a:pPr>
            <a:r>
              <a:rPr sz="1500" spc="-195" dirty="0">
                <a:latin typeface="Microsoft Sans Serif"/>
                <a:cs typeface="Microsoft Sans Serif"/>
              </a:rPr>
              <a:t>WHERE</a:t>
            </a:r>
            <a:r>
              <a:rPr sz="1500" spc="65" dirty="0">
                <a:latin typeface="Microsoft Sans Serif"/>
                <a:cs typeface="Microsoft Sans Serif"/>
              </a:rPr>
              <a:t> </a:t>
            </a:r>
            <a:r>
              <a:rPr sz="1500" spc="-40" dirty="0">
                <a:latin typeface="Microsoft Sans Serif"/>
                <a:cs typeface="Microsoft Sans Serif"/>
              </a:rPr>
              <a:t>substr(Date,</a:t>
            </a:r>
            <a:r>
              <a:rPr sz="1500" spc="2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0,</a:t>
            </a:r>
            <a:r>
              <a:rPr sz="1500" spc="1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5)</a:t>
            </a:r>
            <a:r>
              <a:rPr sz="1500" spc="35" dirty="0">
                <a:latin typeface="Microsoft Sans Serif"/>
                <a:cs typeface="Microsoft Sans Serif"/>
              </a:rPr>
              <a:t> </a:t>
            </a:r>
            <a:r>
              <a:rPr sz="1500" spc="120" dirty="0">
                <a:latin typeface="Microsoft Sans Serif"/>
                <a:cs typeface="Microsoft Sans Serif"/>
              </a:rPr>
              <a:t>=</a:t>
            </a:r>
            <a:r>
              <a:rPr sz="1500" spc="2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'2015'</a:t>
            </a:r>
            <a:r>
              <a:rPr sz="1500" spc="20" dirty="0">
                <a:latin typeface="Microsoft Sans Serif"/>
                <a:cs typeface="Microsoft Sans Serif"/>
              </a:rPr>
              <a:t> </a:t>
            </a:r>
            <a:r>
              <a:rPr sz="1500" spc="-35" dirty="0">
                <a:latin typeface="Microsoft Sans Serif"/>
                <a:cs typeface="Microsoft Sans Serif"/>
              </a:rPr>
              <a:t>AND</a:t>
            </a:r>
            <a:r>
              <a:rPr sz="1500" spc="45" dirty="0">
                <a:latin typeface="Microsoft Sans Serif"/>
                <a:cs typeface="Microsoft Sans Serif"/>
              </a:rPr>
              <a:t> </a:t>
            </a:r>
            <a:r>
              <a:rPr sz="1500" spc="-45" dirty="0">
                <a:latin typeface="Microsoft Sans Serif"/>
                <a:cs typeface="Microsoft Sans Serif"/>
              </a:rPr>
              <a:t>Landing_Outcome</a:t>
            </a:r>
            <a:r>
              <a:rPr sz="1500" spc="55" dirty="0">
                <a:latin typeface="Microsoft Sans Serif"/>
                <a:cs typeface="Microsoft Sans Serif"/>
              </a:rPr>
              <a:t> </a:t>
            </a:r>
            <a:r>
              <a:rPr sz="1500" spc="120" dirty="0">
                <a:latin typeface="Microsoft Sans Serif"/>
                <a:cs typeface="Microsoft Sans Serif"/>
              </a:rPr>
              <a:t>=</a:t>
            </a:r>
            <a:r>
              <a:rPr sz="1500" spc="25" dirty="0">
                <a:latin typeface="Microsoft Sans Serif"/>
                <a:cs typeface="Microsoft Sans Serif"/>
              </a:rPr>
              <a:t> </a:t>
            </a:r>
            <a:r>
              <a:rPr sz="1500" spc="-30" dirty="0">
                <a:latin typeface="Microsoft Sans Serif"/>
                <a:cs typeface="Microsoft Sans Serif"/>
              </a:rPr>
              <a:t>'Failure</a:t>
            </a:r>
            <a:r>
              <a:rPr sz="1500" spc="40" dirty="0">
                <a:latin typeface="Microsoft Sans Serif"/>
                <a:cs typeface="Microsoft Sans Serif"/>
              </a:rPr>
              <a:t> </a:t>
            </a:r>
            <a:r>
              <a:rPr sz="1500" spc="-20" dirty="0">
                <a:latin typeface="Microsoft Sans Serif"/>
                <a:cs typeface="Microsoft Sans Serif"/>
              </a:rPr>
              <a:t>(drone</a:t>
            </a:r>
            <a:r>
              <a:rPr sz="1500" spc="40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ship)';" </a:t>
            </a:r>
            <a:r>
              <a:rPr sz="1500" spc="-40" dirty="0">
                <a:latin typeface="Microsoft Sans Serif"/>
                <a:cs typeface="Microsoft Sans Serif"/>
              </a:rPr>
              <a:t>drone_landing_outcomes</a:t>
            </a:r>
            <a:r>
              <a:rPr sz="1500" spc="120" dirty="0">
                <a:latin typeface="Microsoft Sans Serif"/>
                <a:cs typeface="Microsoft Sans Serif"/>
              </a:rPr>
              <a:t> </a:t>
            </a:r>
            <a:r>
              <a:rPr sz="1500" b="1" spc="120" dirty="0">
                <a:latin typeface="Arial"/>
                <a:cs typeface="Arial"/>
              </a:rPr>
              <a:t>=</a:t>
            </a:r>
            <a:r>
              <a:rPr sz="1500" b="1" spc="60" dirty="0">
                <a:latin typeface="Arial"/>
                <a:cs typeface="Arial"/>
              </a:rPr>
              <a:t> </a:t>
            </a:r>
            <a:r>
              <a:rPr sz="1500" spc="-40" dirty="0">
                <a:latin typeface="Microsoft Sans Serif"/>
                <a:cs typeface="Microsoft Sans Serif"/>
              </a:rPr>
              <a:t>pd.read_sql(drone_landing_failure,</a:t>
            </a:r>
            <a:r>
              <a:rPr sz="1500" spc="105" dirty="0">
                <a:latin typeface="Microsoft Sans Serif"/>
                <a:cs typeface="Microsoft Sans Serif"/>
              </a:rPr>
              <a:t> </a:t>
            </a:r>
            <a:r>
              <a:rPr sz="1500" spc="-20" dirty="0">
                <a:latin typeface="Microsoft Sans Serif"/>
                <a:cs typeface="Microsoft Sans Serif"/>
              </a:rPr>
              <a:t>con)</a:t>
            </a:r>
            <a:endParaRPr sz="1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500">
              <a:latin typeface="Microsoft Sans Serif"/>
              <a:cs typeface="Microsoft Sans Serif"/>
            </a:endParaRPr>
          </a:p>
          <a:p>
            <a:pPr marL="593725">
              <a:lnSpc>
                <a:spcPct val="100000"/>
              </a:lnSpc>
              <a:tabLst>
                <a:tab pos="1604010" algn="l"/>
              </a:tabLst>
            </a:pPr>
            <a:r>
              <a:rPr sz="1800" b="1" spc="-10" dirty="0">
                <a:latin typeface="Calibri"/>
                <a:cs typeface="Calibri"/>
              </a:rPr>
              <a:t>Month</a:t>
            </a:r>
            <a:r>
              <a:rPr sz="1800" b="1" dirty="0">
                <a:latin typeface="Calibri"/>
                <a:cs typeface="Calibri"/>
              </a:rPr>
              <a:t>	Landing_Outcome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Booster_Version</a:t>
            </a:r>
            <a:r>
              <a:rPr sz="1800" b="1" spc="19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Launch_Site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35</a:t>
            </a:fld>
            <a:endParaRPr spc="5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11224" y="3401885"/>
          <a:ext cx="5538468" cy="50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31750">
                        <a:lnSpc>
                          <a:spcPts val="1520"/>
                        </a:lnSpc>
                        <a:tabLst>
                          <a:tab pos="318135" algn="l"/>
                        </a:tabLst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ts val="152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6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ship)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52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B1012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20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  <a:tabLst>
                          <a:tab pos="318135" algn="l"/>
                        </a:tabLst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04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ts val="1875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6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ship)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87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B1015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7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40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48867" y="4361179"/>
            <a:ext cx="9300210" cy="12909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substring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(Date,6,2)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alias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substring,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1700">
              <a:latin typeface="Microsoft Sans Serif"/>
              <a:cs typeface="Microsoft Sans Serif"/>
            </a:endParaRPr>
          </a:p>
          <a:p>
            <a:pPr marL="241300" marR="402590" indent="-228600">
              <a:lnSpc>
                <a:spcPct val="8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‘drone_landing_outcomes’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“my_database1.db”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‘drone_landing_failure’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4471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20" dirty="0"/>
              <a:t> </a:t>
            </a:r>
            <a:r>
              <a:rPr spc="-125" dirty="0"/>
              <a:t>Launch</a:t>
            </a:r>
            <a:r>
              <a:rPr spc="15" dirty="0"/>
              <a:t> </a:t>
            </a:r>
            <a:r>
              <a:rPr spc="-160" dirty="0"/>
              <a:t>Records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18796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/>
              <a:t>List</a:t>
            </a:r>
            <a:r>
              <a:rPr spc="-35" dirty="0"/>
              <a:t> Landing </a:t>
            </a:r>
            <a:r>
              <a:rPr spc="-90" dirty="0"/>
              <a:t>Outcomes</a:t>
            </a:r>
            <a:r>
              <a:rPr spc="-30" dirty="0"/>
              <a:t> </a:t>
            </a:r>
            <a:r>
              <a:rPr spc="-70" dirty="0"/>
              <a:t>Between</a:t>
            </a:r>
            <a:r>
              <a:rPr spc="-30" dirty="0"/>
              <a:t> </a:t>
            </a:r>
            <a:r>
              <a:rPr spc="80" dirty="0"/>
              <a:t>2010-</a:t>
            </a:r>
            <a:r>
              <a:rPr dirty="0"/>
              <a:t>6-</a:t>
            </a:r>
            <a:r>
              <a:rPr spc="80" dirty="0"/>
              <a:t>04 	</a:t>
            </a:r>
            <a:r>
              <a:rPr dirty="0"/>
              <a:t>and</a:t>
            </a:r>
            <a:r>
              <a:rPr spc="-130" dirty="0"/>
              <a:t> </a:t>
            </a:r>
            <a:r>
              <a:rPr spc="80" dirty="0"/>
              <a:t>2017-</a:t>
            </a:r>
            <a:r>
              <a:rPr spc="65" dirty="0"/>
              <a:t>03-</a:t>
            </a:r>
            <a:r>
              <a:rPr spc="-25" dirty="0"/>
              <a:t>20:</a:t>
            </a:r>
          </a:p>
          <a:p>
            <a:pPr marL="241300" marR="5080">
              <a:lnSpc>
                <a:spcPct val="100000"/>
              </a:lnSpc>
              <a:spcBef>
                <a:spcPts val="50"/>
              </a:spcBef>
            </a:pPr>
            <a:r>
              <a:rPr sz="1600" spc="-40" dirty="0"/>
              <a:t>rank_landing_outcomes</a:t>
            </a:r>
            <a:r>
              <a:rPr sz="1600" spc="40" dirty="0"/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spc="-160" dirty="0"/>
              <a:t>"SELECT</a:t>
            </a:r>
            <a:r>
              <a:rPr sz="1600" spc="50" dirty="0"/>
              <a:t> </a:t>
            </a:r>
            <a:r>
              <a:rPr sz="1600" spc="-55" dirty="0"/>
              <a:t>Landing_Outcome,</a:t>
            </a:r>
            <a:r>
              <a:rPr sz="1600" spc="35" dirty="0"/>
              <a:t> </a:t>
            </a:r>
            <a:r>
              <a:rPr sz="1600" spc="-140" dirty="0"/>
              <a:t>COUNT(*)</a:t>
            </a:r>
            <a:r>
              <a:rPr sz="1600" spc="50" dirty="0"/>
              <a:t> </a:t>
            </a:r>
            <a:r>
              <a:rPr sz="1600" spc="-25" dirty="0"/>
              <a:t>AS </a:t>
            </a:r>
            <a:r>
              <a:rPr sz="1600" spc="-30" dirty="0"/>
              <a:t>Count</a:t>
            </a:r>
            <a:r>
              <a:rPr sz="1600" spc="100" dirty="0"/>
              <a:t> </a:t>
            </a:r>
            <a:r>
              <a:rPr sz="1600" spc="-160" dirty="0"/>
              <a:t>FROM</a:t>
            </a:r>
            <a:r>
              <a:rPr sz="1600" spc="100" dirty="0"/>
              <a:t> </a:t>
            </a:r>
            <a:r>
              <a:rPr sz="1600" spc="-160" dirty="0"/>
              <a:t>SPACEXTBL</a:t>
            </a:r>
            <a:r>
              <a:rPr sz="1600" spc="100" dirty="0"/>
              <a:t> </a:t>
            </a:r>
            <a:r>
              <a:rPr sz="1600" spc="-210" dirty="0"/>
              <a:t>WHERE</a:t>
            </a:r>
            <a:r>
              <a:rPr sz="1600" spc="85" dirty="0"/>
              <a:t> </a:t>
            </a:r>
            <a:r>
              <a:rPr sz="1600" spc="-10" dirty="0"/>
              <a:t>Date</a:t>
            </a:r>
            <a:r>
              <a:rPr sz="1600" spc="100" dirty="0"/>
              <a:t> </a:t>
            </a:r>
            <a:r>
              <a:rPr sz="1600" spc="-185" dirty="0"/>
              <a:t>BETWEEN</a:t>
            </a:r>
            <a:r>
              <a:rPr sz="1600" spc="85" dirty="0"/>
              <a:t> </a:t>
            </a:r>
            <a:r>
              <a:rPr sz="1600" dirty="0"/>
              <a:t>'2010-06-</a:t>
            </a:r>
            <a:r>
              <a:rPr sz="1600" spc="55" dirty="0"/>
              <a:t>04'</a:t>
            </a:r>
            <a:r>
              <a:rPr sz="1600" spc="75" dirty="0"/>
              <a:t> </a:t>
            </a:r>
            <a:r>
              <a:rPr sz="1600" spc="-25" dirty="0"/>
              <a:t>AND </a:t>
            </a:r>
            <a:r>
              <a:rPr sz="1600" dirty="0"/>
              <a:t>'2017-03-</a:t>
            </a:r>
            <a:r>
              <a:rPr sz="1600" spc="30" dirty="0"/>
              <a:t>20’</a:t>
            </a:r>
            <a:endParaRPr sz="1600">
              <a:latin typeface="Arial"/>
              <a:cs typeface="Arial"/>
            </a:endParaRPr>
          </a:p>
          <a:p>
            <a:pPr marL="241300" marR="77470">
              <a:lnSpc>
                <a:spcPct val="100000"/>
              </a:lnSpc>
            </a:pPr>
            <a:r>
              <a:rPr sz="1600" spc="-204" dirty="0"/>
              <a:t>GROUP</a:t>
            </a:r>
            <a:r>
              <a:rPr sz="1600" spc="40" dirty="0"/>
              <a:t> </a:t>
            </a:r>
            <a:r>
              <a:rPr sz="1600" spc="-120" dirty="0"/>
              <a:t>BY</a:t>
            </a:r>
            <a:r>
              <a:rPr sz="1600" spc="10" dirty="0"/>
              <a:t> </a:t>
            </a:r>
            <a:r>
              <a:rPr sz="1600" spc="-45" dirty="0"/>
              <a:t>Landing_Outcome</a:t>
            </a:r>
            <a:r>
              <a:rPr sz="1600" spc="-20" dirty="0"/>
              <a:t> </a:t>
            </a:r>
            <a:r>
              <a:rPr sz="1600" spc="-185" dirty="0"/>
              <a:t>ORDER</a:t>
            </a:r>
            <a:r>
              <a:rPr sz="1600" spc="40" dirty="0"/>
              <a:t> </a:t>
            </a:r>
            <a:r>
              <a:rPr sz="1600" spc="-120" dirty="0"/>
              <a:t>BY</a:t>
            </a:r>
            <a:r>
              <a:rPr sz="1600" spc="30" dirty="0"/>
              <a:t> </a:t>
            </a:r>
            <a:r>
              <a:rPr sz="1600" spc="-30" dirty="0"/>
              <a:t>Count</a:t>
            </a:r>
            <a:r>
              <a:rPr sz="1600" spc="25" dirty="0"/>
              <a:t> </a:t>
            </a:r>
            <a:r>
              <a:rPr sz="1600" spc="-10" dirty="0"/>
              <a:t>DESC;" ranked_landing_04_20</a:t>
            </a:r>
            <a:r>
              <a:rPr sz="1600" spc="60" dirty="0"/>
              <a:t> </a:t>
            </a:r>
            <a:r>
              <a:rPr sz="1600" b="1" spc="120" dirty="0">
                <a:latin typeface="Arial"/>
                <a:cs typeface="Arial"/>
              </a:rPr>
              <a:t>=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spc="-50" dirty="0"/>
              <a:t>pd.read_sql(rank_landing_outcomes,</a:t>
            </a:r>
            <a:r>
              <a:rPr sz="1600" spc="70" dirty="0"/>
              <a:t> </a:t>
            </a:r>
            <a:r>
              <a:rPr sz="1600" spc="-20" dirty="0"/>
              <a:t>con)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36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2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55" dirty="0"/>
              <a:t>Rank</a:t>
            </a:r>
            <a:r>
              <a:rPr sz="2800" spc="-35" dirty="0"/>
              <a:t> </a:t>
            </a:r>
            <a:r>
              <a:rPr sz="2800" spc="-40" dirty="0"/>
              <a:t>Landing</a:t>
            </a:r>
            <a:r>
              <a:rPr sz="2800" spc="-70" dirty="0"/>
              <a:t> </a:t>
            </a:r>
            <a:r>
              <a:rPr sz="2800" spc="-95" dirty="0"/>
              <a:t>Outcomes</a:t>
            </a:r>
            <a:r>
              <a:rPr sz="2800" spc="-60" dirty="0"/>
              <a:t> </a:t>
            </a:r>
            <a:r>
              <a:rPr sz="2800" spc="-90" dirty="0"/>
              <a:t>Between</a:t>
            </a:r>
            <a:r>
              <a:rPr sz="2800" spc="-60" dirty="0"/>
              <a:t> </a:t>
            </a:r>
            <a:r>
              <a:rPr sz="2800" spc="95" dirty="0"/>
              <a:t>2010-</a:t>
            </a:r>
            <a:r>
              <a:rPr sz="2800" spc="75" dirty="0"/>
              <a:t>06-</a:t>
            </a:r>
            <a:r>
              <a:rPr sz="2800" spc="125" dirty="0"/>
              <a:t>04</a:t>
            </a:r>
            <a:r>
              <a:rPr sz="2800" spc="-65" dirty="0"/>
              <a:t> </a:t>
            </a:r>
            <a:r>
              <a:rPr sz="2800" dirty="0"/>
              <a:t>and</a:t>
            </a:r>
            <a:r>
              <a:rPr sz="2800" spc="-45" dirty="0"/>
              <a:t> </a:t>
            </a:r>
            <a:r>
              <a:rPr sz="2800" spc="95" dirty="0"/>
              <a:t>2017-</a:t>
            </a:r>
            <a:r>
              <a:rPr sz="2800" spc="70" dirty="0"/>
              <a:t>03-</a:t>
            </a:r>
            <a:r>
              <a:rPr sz="2800" spc="95" dirty="0"/>
              <a:t>20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8291068" y="1499615"/>
            <a:ext cx="2918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00"/>
              </a:spcBef>
              <a:tabLst>
                <a:tab pos="2338705" algn="l"/>
              </a:tabLst>
            </a:pPr>
            <a:r>
              <a:rPr sz="1800" b="1" spc="-10" dirty="0">
                <a:latin typeface="Calibri"/>
                <a:cs typeface="Calibri"/>
              </a:rPr>
              <a:t>Landing_Outcome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1800" b="1" spc="-10" dirty="0">
                <a:latin typeface="Calibri"/>
                <a:cs typeface="Calibri"/>
              </a:rPr>
              <a:t>Count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37185" algn="l"/>
                <a:tab pos="2605405" algn="l"/>
              </a:tabLst>
            </a:pPr>
            <a:r>
              <a:rPr sz="1800" spc="-50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	No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attempt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72018" y="2118105"/>
          <a:ext cx="2934970" cy="160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31750">
                        <a:lnSpc>
                          <a:spcPts val="1710"/>
                        </a:lnSpc>
                        <a:tabLst>
                          <a:tab pos="356235" algn="l"/>
                        </a:tabLst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	Success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1710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  <a:tabLst>
                          <a:tab pos="356235" algn="l"/>
                        </a:tabLst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9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  <a:tabLst>
                          <a:tab pos="356235" algn="l"/>
                        </a:tabLst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	Success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ts val="1889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  <a:tabLst>
                          <a:tab pos="356235" algn="l"/>
                        </a:tabLst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1889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  <a:tabLst>
                          <a:tab pos="356235" algn="l"/>
                        </a:tabLst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Uncontrolled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889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1750">
                        <a:lnSpc>
                          <a:spcPts val="1880"/>
                        </a:lnSpc>
                        <a:tabLst>
                          <a:tab pos="356235" algn="l"/>
                        </a:tabLst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880"/>
                        </a:lnSpc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48867" y="3589593"/>
            <a:ext cx="10281285" cy="189293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10"/>
              </a:spcBef>
              <a:tabLst>
                <a:tab pos="324485" algn="l"/>
                <a:tab pos="2697480" algn="l"/>
              </a:tabLst>
            </a:pPr>
            <a:r>
              <a:rPr sz="1800" spc="-50" dirty="0">
                <a:latin typeface="Calibri"/>
                <a:cs typeface="Calibri"/>
              </a:rPr>
              <a:t>7</a:t>
            </a:r>
            <a:r>
              <a:rPr sz="1800" dirty="0">
                <a:latin typeface="Calibri"/>
                <a:cs typeface="Calibri"/>
              </a:rPr>
              <a:t>	Precluded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(drone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ship)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241300" marR="4089400" indent="-22860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alias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‘Count’,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600">
              <a:latin typeface="Microsoft Sans Serif"/>
              <a:cs typeface="Microsoft Sans Serif"/>
            </a:endParaRPr>
          </a:p>
          <a:p>
            <a:pPr marL="241300" marR="390588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‘drone_landing_outcomes’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connects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“my_database1.db”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‘drone_landing_failure’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813" y="2529839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418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1058418" y="369570"/>
                  </a:lnTo>
                  <a:lnTo>
                    <a:pt x="1058418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808" y="2548635"/>
            <a:ext cx="87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1221" y="1905762"/>
            <a:ext cx="3527425" cy="39116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41300" marR="49530" indent="-228600">
              <a:lnSpc>
                <a:spcPct val="70000"/>
              </a:lnSpc>
              <a:spcBef>
                <a:spcPts val="81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identifies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coast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launch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SpaceX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374015" indent="-228600">
              <a:lnSpc>
                <a:spcPct val="7000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yellow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cluster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markers </a:t>
            </a:r>
            <a:r>
              <a:rPr sz="2000" dirty="0">
                <a:latin typeface="Calibri"/>
                <a:cs typeface="Calibri"/>
              </a:rPr>
              <a:t>indicate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total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flights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launched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each </a:t>
            </a:r>
            <a:r>
              <a:rPr sz="2000" spc="-10" dirty="0">
                <a:latin typeface="Calibri"/>
                <a:cs typeface="Calibri"/>
              </a:rPr>
              <a:t>location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5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7000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closer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inspection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Florida </a:t>
            </a:r>
            <a:r>
              <a:rPr sz="2000" dirty="0">
                <a:latin typeface="Calibri"/>
                <a:cs typeface="Calibri"/>
              </a:rPr>
              <a:t>marker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represents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two </a:t>
            </a:r>
            <a:r>
              <a:rPr sz="2000" dirty="0">
                <a:latin typeface="Calibri"/>
                <a:cs typeface="Calibri"/>
              </a:rPr>
              <a:t>overlapping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sites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346710" indent="-228600">
              <a:lnSpc>
                <a:spcPct val="7000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Florida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clearly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favored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 </a:t>
            </a:r>
            <a:r>
              <a:rPr sz="2000" spc="-10" dirty="0">
                <a:latin typeface="Calibri"/>
                <a:cs typeface="Calibri"/>
              </a:rPr>
              <a:t>SpaceX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SpaceX</a:t>
            </a:r>
            <a:r>
              <a:rPr spc="15" dirty="0"/>
              <a:t> </a:t>
            </a:r>
            <a:r>
              <a:rPr spc="-490" dirty="0"/>
              <a:t>US</a:t>
            </a:r>
            <a:r>
              <a:rPr spc="135" dirty="0"/>
              <a:t> </a:t>
            </a:r>
            <a:r>
              <a:rPr spc="-135" dirty="0"/>
              <a:t>Launch</a:t>
            </a:r>
            <a:r>
              <a:rPr spc="20" dirty="0"/>
              <a:t> </a:t>
            </a:r>
            <a:r>
              <a:rPr spc="-10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725" y="1965960"/>
            <a:ext cx="6056376" cy="40058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38</a:t>
            </a:fld>
            <a:endParaRPr spc="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22388" y="1883917"/>
            <a:ext cx="3932554" cy="339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interactive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labeled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</a:t>
            </a:r>
            <a:endParaRPr sz="2200">
              <a:latin typeface="Microsoft Sans Serif"/>
              <a:cs typeface="Microsoft Sans Serif"/>
            </a:endParaRPr>
          </a:p>
          <a:p>
            <a:pPr marL="241300" marR="3524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indicates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 failed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200">
              <a:latin typeface="Microsoft Sans Serif"/>
              <a:cs typeface="Microsoft Sans Serif"/>
            </a:endParaRPr>
          </a:p>
          <a:p>
            <a:pPr marL="241300" marR="208279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outnumbered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3:1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24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60" dirty="0"/>
              <a:t>Successful</a:t>
            </a:r>
            <a:r>
              <a:rPr sz="3400" spc="-65" dirty="0"/>
              <a:t> </a:t>
            </a:r>
            <a:r>
              <a:rPr sz="3400" spc="-225" dirty="0"/>
              <a:t>SpaceX</a:t>
            </a:r>
            <a:r>
              <a:rPr sz="3400" dirty="0"/>
              <a:t> </a:t>
            </a:r>
            <a:r>
              <a:rPr sz="3400" spc="-140" dirty="0"/>
              <a:t>Launches</a:t>
            </a:r>
            <a:r>
              <a:rPr sz="3400" spc="-85" dirty="0"/>
              <a:t> </a:t>
            </a:r>
            <a:r>
              <a:rPr sz="3400" dirty="0"/>
              <a:t>from</a:t>
            </a:r>
            <a:r>
              <a:rPr sz="3400" spc="-145" dirty="0"/>
              <a:t> </a:t>
            </a:r>
            <a:r>
              <a:rPr sz="3400" spc="-50" dirty="0"/>
              <a:t>Site</a:t>
            </a:r>
            <a:r>
              <a:rPr sz="3400" spc="-30" dirty="0"/>
              <a:t> </a:t>
            </a:r>
            <a:r>
              <a:rPr sz="3400" spc="-370" dirty="0"/>
              <a:t>CCAFS</a:t>
            </a:r>
            <a:r>
              <a:rPr sz="3400" spc="125" dirty="0"/>
              <a:t> </a:t>
            </a:r>
            <a:r>
              <a:rPr sz="3400" spc="-285" dirty="0"/>
              <a:t>SLC-</a:t>
            </a:r>
            <a:r>
              <a:rPr sz="3400" spc="120" dirty="0"/>
              <a:t>40</a:t>
            </a:r>
            <a:endParaRPr sz="3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1866900"/>
            <a:ext cx="6309359" cy="39022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39</a:t>
            </a:fld>
            <a:endParaRPr spc="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7589" y="1608835"/>
            <a:ext cx="10341610" cy="474154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281305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$62mm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$165mm,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exceeding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expected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800">
              <a:latin typeface="Microsoft Sans Serif"/>
              <a:cs typeface="Microsoft Sans Serif"/>
            </a:endParaRPr>
          </a:p>
          <a:p>
            <a:pPr marL="241300" marR="416559" indent="-228600">
              <a:lnSpc>
                <a:spcPts val="1939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derives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reusing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program</a:t>
            </a:r>
            <a:endParaRPr sz="1800">
              <a:latin typeface="Microsoft Sans Serif"/>
              <a:cs typeface="Microsoft Sans Serif"/>
            </a:endParaRPr>
          </a:p>
          <a:p>
            <a:pPr marL="241300" marR="288925" indent="-228600" algn="just">
              <a:lnSpc>
                <a:spcPct val="90000"/>
              </a:lnSpc>
              <a:spcBef>
                <a:spcPts val="137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effect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salvaging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review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location,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features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contribute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180"/>
              </a:spcBef>
              <a:buFont typeface="Wingdings"/>
              <a:buChar char="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often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crash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land?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190"/>
              </a:spcBef>
              <a:buFont typeface="Wingdings"/>
              <a:buChar char=""/>
              <a:tabLst>
                <a:tab pos="69786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Does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contribute 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failure?</a:t>
            </a:r>
            <a:endParaRPr sz="1800">
              <a:latin typeface="Microsoft Sans Serif"/>
              <a:cs typeface="Microsoft Sans Serif"/>
            </a:endParaRPr>
          </a:p>
          <a:p>
            <a:pPr marL="697865" marR="949325" lvl="1" indent="-228600">
              <a:lnSpc>
                <a:spcPts val="1939"/>
              </a:lnSpc>
              <a:spcBef>
                <a:spcPts val="1430"/>
              </a:spcBef>
              <a:buFont typeface="Wingdings"/>
              <a:buChar char=""/>
              <a:tabLst>
                <a:tab pos="697865" algn="l"/>
                <a:tab pos="873569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recovery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9343" y="1633727"/>
            <a:ext cx="3177540" cy="434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35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illustrates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local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transportation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routes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Florida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 and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well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Atlantic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</a:t>
            </a:r>
            <a:endParaRPr sz="2000">
              <a:latin typeface="Microsoft Sans Serif"/>
              <a:cs typeface="Microsoft Sans Serif"/>
            </a:endParaRPr>
          </a:p>
          <a:p>
            <a:pPr marL="241300" marR="12573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inspection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reveals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local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SpaceX</a:t>
            </a:r>
            <a:r>
              <a:rPr spc="15" dirty="0"/>
              <a:t> </a:t>
            </a:r>
            <a:r>
              <a:rPr spc="-125" dirty="0"/>
              <a:t>Launch</a:t>
            </a:r>
            <a:r>
              <a:rPr spc="-120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45" dirty="0"/>
              <a:t>Proximity</a:t>
            </a:r>
            <a:r>
              <a:rPr spc="-50" dirty="0"/>
              <a:t> </a:t>
            </a:r>
            <a:r>
              <a:rPr spc="60" dirty="0"/>
              <a:t>to</a:t>
            </a:r>
            <a:r>
              <a:rPr spc="-50" dirty="0"/>
              <a:t> </a:t>
            </a:r>
            <a:r>
              <a:rPr spc="-70" dirty="0"/>
              <a:t>Local</a:t>
            </a:r>
            <a:r>
              <a:rPr spc="-65" dirty="0"/>
              <a:t> </a:t>
            </a:r>
            <a:r>
              <a:rPr spc="-150" dirty="0"/>
              <a:t>Services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133" y="1615440"/>
            <a:ext cx="6989064" cy="41003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40</a:t>
            </a:fld>
            <a:endParaRPr spc="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813" y="2529839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418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1058418" y="369570"/>
                  </a:lnTo>
                  <a:lnTo>
                    <a:pt x="1058418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808" y="2548635"/>
            <a:ext cx="87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64143" y="1939036"/>
            <a:ext cx="267525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Florida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KSC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distinctively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41.7%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29.2%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87585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SpaceX</a:t>
            </a:r>
            <a:r>
              <a:rPr spc="15" dirty="0"/>
              <a:t> </a:t>
            </a:r>
            <a:r>
              <a:rPr spc="-175" dirty="0"/>
              <a:t>Successful</a:t>
            </a:r>
            <a:r>
              <a:rPr spc="-35" dirty="0"/>
              <a:t> </a:t>
            </a:r>
            <a:r>
              <a:rPr spc="-155" dirty="0"/>
              <a:t>Launches</a:t>
            </a:r>
            <a:r>
              <a:rPr spc="-5" dirty="0"/>
              <a:t> </a:t>
            </a:r>
            <a:r>
              <a:rPr dirty="0"/>
              <a:t>by</a:t>
            </a:r>
            <a:r>
              <a:rPr spc="-5" dirty="0"/>
              <a:t> </a:t>
            </a:r>
            <a:r>
              <a:rPr spc="-135" dirty="0"/>
              <a:t>Launch</a:t>
            </a:r>
            <a:r>
              <a:rPr spc="-10" dirty="0"/>
              <a:t> </a:t>
            </a:r>
            <a:r>
              <a:rPr spc="-3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010" y="1549908"/>
            <a:ext cx="7028688" cy="36606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42</a:t>
            </a:fld>
            <a:endParaRPr spc="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8668" y="1568957"/>
            <a:ext cx="2914015" cy="312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760" marR="29209" indent="-22606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39A 	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endParaRPr sz="2000">
              <a:latin typeface="Microsoft Sans Serif"/>
              <a:cs typeface="Microsoft Sans Serif"/>
            </a:endParaRPr>
          </a:p>
          <a:p>
            <a:pPr marL="238760" marR="5080" indent="-226060" algn="just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 	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0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906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reference neighboring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26.9%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Success</a:t>
            </a:r>
            <a:r>
              <a:rPr spc="10" dirty="0"/>
              <a:t> </a:t>
            </a:r>
            <a:r>
              <a:rPr spc="-165" dirty="0"/>
              <a:t>Rate</a:t>
            </a:r>
            <a:r>
              <a:rPr spc="-8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spc="-135" dirty="0"/>
              <a:t>Launch</a:t>
            </a:r>
            <a:r>
              <a:rPr spc="15" dirty="0"/>
              <a:t> </a:t>
            </a:r>
            <a:r>
              <a:rPr spc="-55" dirty="0"/>
              <a:t>Site</a:t>
            </a:r>
            <a:r>
              <a:rPr spc="15" dirty="0"/>
              <a:t> </a:t>
            </a:r>
            <a:r>
              <a:rPr spc="-459" dirty="0"/>
              <a:t>KSC</a:t>
            </a:r>
            <a:r>
              <a:rPr spc="135" dirty="0"/>
              <a:t> </a:t>
            </a:r>
            <a:r>
              <a:rPr spc="-250" dirty="0"/>
              <a:t>LC-</a:t>
            </a:r>
            <a:r>
              <a:rPr spc="40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1550669"/>
            <a:ext cx="6966204" cy="324154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43</a:t>
            </a:fld>
            <a:endParaRPr spc="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57109" y="1441450"/>
            <a:ext cx="3807460" cy="4039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spectrum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2,000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5,000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45"/>
              </a:spcBef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failures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spectrum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30"/>
              </a:spcBef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1300" marR="473709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5,000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level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minimal.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89446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</a:t>
            </a:r>
            <a:r>
              <a:rPr spc="-55" dirty="0"/>
              <a:t> </a:t>
            </a:r>
            <a:r>
              <a:rPr spc="-254" dirty="0"/>
              <a:t>Success</a:t>
            </a:r>
            <a:r>
              <a:rPr spc="10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spc="-150" dirty="0"/>
              <a:t>each</a:t>
            </a:r>
            <a:r>
              <a:rPr spc="-15" dirty="0"/>
              <a:t> </a:t>
            </a:r>
            <a:r>
              <a:rPr spc="-35" dirty="0"/>
              <a:t>Booster</a:t>
            </a:r>
            <a:r>
              <a:rPr spc="-25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spc="-11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9244" y="1423416"/>
            <a:ext cx="6088380" cy="5334000"/>
            <a:chOff x="809244" y="1423416"/>
            <a:chExt cx="6088380" cy="5334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244" y="1423416"/>
              <a:ext cx="6088380" cy="2589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244" y="4268723"/>
              <a:ext cx="6088380" cy="248869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44</a:t>
            </a:fld>
            <a:endParaRPr spc="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7813" y="2529839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418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1058418" y="369570"/>
                  </a:lnTo>
                  <a:lnTo>
                    <a:pt x="1058418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808" y="2548635"/>
            <a:ext cx="87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4904994"/>
            <a:ext cx="9947275" cy="9804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marR="5080" indent="-228600">
              <a:lnSpc>
                <a:spcPts val="1440"/>
              </a:lnSpc>
              <a:spcBef>
                <a:spcPts val="445"/>
              </a:spcBef>
              <a:buFont typeface="Arial MT"/>
              <a:buChar char="•"/>
              <a:tabLst>
                <a:tab pos="241300" algn="l"/>
              </a:tabLst>
            </a:pPr>
            <a:r>
              <a:rPr sz="15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0.875.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little</a:t>
            </a:r>
            <a:r>
              <a:rPr sz="15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the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three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1500">
              <a:latin typeface="Microsoft Sans Serif"/>
              <a:cs typeface="Microsoft Sans Serif"/>
            </a:endParaRPr>
          </a:p>
          <a:p>
            <a:pPr marL="241300" marR="365760" indent="-228600">
              <a:lnSpc>
                <a:spcPts val="144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confirmed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outperformed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 models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Classification</a:t>
            </a:r>
            <a:r>
              <a:rPr spc="-15" dirty="0"/>
              <a:t> </a:t>
            </a:r>
            <a:r>
              <a:rPr spc="-135" dirty="0"/>
              <a:t>Accuracy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70381" y="1632204"/>
            <a:ext cx="9874250" cy="2996565"/>
            <a:chOff x="770381" y="1632204"/>
            <a:chExt cx="9874250" cy="2996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381" y="1645920"/>
              <a:ext cx="4831080" cy="29824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7879" y="1632204"/>
              <a:ext cx="4746498" cy="29809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46</a:t>
            </a:fld>
            <a:endParaRPr spc="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5371" y="1699260"/>
            <a:ext cx="4733290" cy="25279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accurate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2200">
              <a:latin typeface="Microsoft Sans Serif"/>
              <a:cs typeface="Microsoft Sans Serif"/>
            </a:endParaRPr>
          </a:p>
          <a:p>
            <a:pPr marL="241300" marR="7620" indent="-228600">
              <a:lnSpc>
                <a:spcPts val="238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predicted12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endParaRPr sz="2200">
              <a:latin typeface="Microsoft Sans Serif"/>
              <a:cs typeface="Microsoft Sans Serif"/>
            </a:endParaRPr>
          </a:p>
          <a:p>
            <a:pPr marL="241300" marR="139700" indent="-228600">
              <a:lnSpc>
                <a:spcPts val="238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8509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landing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Confusion</a:t>
            </a:r>
            <a:r>
              <a:rPr spc="-75" dirty="0"/>
              <a:t> </a:t>
            </a:r>
            <a:r>
              <a:rPr spc="-20" dirty="0"/>
              <a:t>Matrix</a:t>
            </a:r>
            <a:r>
              <a:rPr spc="-65" dirty="0"/>
              <a:t> </a:t>
            </a:r>
            <a:r>
              <a:rPr spc="760" dirty="0"/>
              <a:t>–</a:t>
            </a:r>
            <a:r>
              <a:rPr spc="-70" dirty="0"/>
              <a:t> Decision </a:t>
            </a:r>
            <a:r>
              <a:rPr spc="-165" dirty="0"/>
              <a:t>Tree</a:t>
            </a:r>
            <a:r>
              <a:rPr spc="-70" dirty="0"/>
              <a:t> </a:t>
            </a:r>
            <a:r>
              <a:rPr spc="-100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1710689"/>
            <a:ext cx="5095494" cy="431520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47</a:t>
            </a:fld>
            <a:endParaRPr spc="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512569"/>
            <a:ext cx="10397490" cy="43802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134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consistent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spectrum</a:t>
            </a:r>
            <a:endParaRPr sz="1400">
              <a:latin typeface="Microsoft Sans Serif"/>
              <a:cs typeface="Microsoft Sans Serif"/>
            </a:endParaRPr>
          </a:p>
          <a:p>
            <a:pPr marL="241300" marR="239395" indent="-228600">
              <a:lnSpc>
                <a:spcPts val="134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highest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absolute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successes,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overall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flights</a:t>
            </a:r>
            <a:endParaRPr sz="1400">
              <a:latin typeface="Microsoft Sans Serif"/>
              <a:cs typeface="Microsoft Sans Serif"/>
            </a:endParaRPr>
          </a:p>
          <a:p>
            <a:pPr marL="241300" marR="335915" indent="-228600">
              <a:lnSpc>
                <a:spcPts val="134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volume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mixed success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65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yielded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level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65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Reviewing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yielded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fewest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false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65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b="1" spc="-100" dirty="0">
                <a:solidFill>
                  <a:srgbClr val="292929"/>
                </a:solidFill>
                <a:latin typeface="Arial"/>
                <a:cs typeface="Arial"/>
              </a:rPr>
              <a:t>Overall</a:t>
            </a:r>
            <a:r>
              <a:rPr sz="14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55" dirty="0">
                <a:solidFill>
                  <a:srgbClr val="292929"/>
                </a:solidFill>
                <a:latin typeface="Arial"/>
                <a:cs typeface="Arial"/>
              </a:rPr>
              <a:t>Conclusions:</a:t>
            </a:r>
            <a:endParaRPr sz="1400">
              <a:latin typeface="Arial"/>
              <a:cs typeface="Arial"/>
            </a:endParaRPr>
          </a:p>
          <a:p>
            <a:pPr marL="812165" lvl="1" indent="-342265">
              <a:lnSpc>
                <a:spcPct val="100000"/>
              </a:lnSpc>
              <a:spcBef>
                <a:spcPts val="980"/>
              </a:spcBef>
              <a:buAutoNum type="arabicPeriod"/>
              <a:tabLst>
                <a:tab pos="812165" algn="l"/>
              </a:tabLst>
            </a:pP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recovery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enhanced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</a:t>
            </a:r>
            <a:endParaRPr sz="17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812165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likelihood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endParaRPr sz="17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81216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earth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7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812165" algn="l"/>
              </a:tabLst>
            </a:pP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lighter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48</a:t>
            </a:fld>
            <a:endParaRPr spc="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Appendix</a:t>
            </a:r>
            <a:r>
              <a:rPr spc="-25" dirty="0"/>
              <a:t> </a:t>
            </a:r>
            <a:r>
              <a:rPr spc="760" dirty="0"/>
              <a:t>–</a:t>
            </a:r>
            <a:r>
              <a:rPr spc="-25" dirty="0"/>
              <a:t> </a:t>
            </a:r>
            <a:r>
              <a:rPr spc="-125" dirty="0"/>
              <a:t>Selected</a:t>
            </a:r>
            <a:r>
              <a:rPr spc="-25" dirty="0"/>
              <a:t> </a:t>
            </a:r>
            <a:r>
              <a:rPr spc="-114" dirty="0"/>
              <a:t>Features</a:t>
            </a:r>
            <a:r>
              <a:rPr spc="-15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spc="-70" dirty="0"/>
              <a:t>Engineering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381" y="1424939"/>
            <a:ext cx="10550652" cy="214383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49</a:t>
            </a:fld>
            <a:endParaRPr spc="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416" y="6392671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2542"/>
            <a:ext cx="1058545" cy="369570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50</a:t>
            </a:fld>
            <a:endParaRPr spc="50" dirty="0"/>
          </a:p>
        </p:txBody>
      </p:sp>
      <p:sp>
        <p:nvSpPr>
          <p:cNvPr id="2" name="object 2"/>
          <p:cNvSpPr txBox="1"/>
          <p:nvPr/>
        </p:nvSpPr>
        <p:spPr>
          <a:xfrm>
            <a:off x="848867" y="1196847"/>
            <a:ext cx="9867900" cy="2460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0" dirty="0">
                <a:latin typeface="Microsoft Sans Serif"/>
                <a:cs typeface="Microsoft Sans Serif"/>
              </a:rPr>
              <a:t>Each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aims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25" dirty="0">
                <a:latin typeface="Microsoft Sans Serif"/>
                <a:cs typeface="Microsoft Sans Serif"/>
              </a:rPr>
              <a:t> dedicated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orbit,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and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here</a:t>
            </a:r>
            <a:r>
              <a:rPr sz="2000" spc="-20" dirty="0">
                <a:latin typeface="Microsoft Sans Serif"/>
                <a:cs typeface="Microsoft Sans Serif"/>
              </a:rPr>
              <a:t> are </a:t>
            </a:r>
            <a:r>
              <a:rPr sz="2000" spc="-70" dirty="0">
                <a:latin typeface="Microsoft Sans Serif"/>
                <a:cs typeface="Microsoft Sans Serif"/>
              </a:rPr>
              <a:t>some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common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orbit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types:</a:t>
            </a:r>
            <a:endParaRPr sz="2000">
              <a:latin typeface="Microsoft Sans Serif"/>
              <a:cs typeface="Microsoft Sans Serif"/>
            </a:endParaRPr>
          </a:p>
          <a:p>
            <a:pPr marL="354965" indent="-342265">
              <a:lnSpc>
                <a:spcPts val="1120"/>
              </a:lnSpc>
              <a:spcBef>
                <a:spcPts val="1420"/>
              </a:spcBef>
              <a:buSzPct val="90909"/>
              <a:buFont typeface="Symbol"/>
              <a:buChar char=""/>
              <a:tabLst>
                <a:tab pos="354965" algn="l"/>
              </a:tabLst>
            </a:pPr>
            <a:r>
              <a:rPr sz="1100" b="1" dirty="0">
                <a:latin typeface="Calibri"/>
                <a:cs typeface="Calibri"/>
              </a:rPr>
              <a:t>LEO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Low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(LEO)is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Earth-</a:t>
            </a:r>
            <a:r>
              <a:rPr sz="1100" dirty="0">
                <a:latin typeface="Calibri"/>
                <a:cs typeface="Calibri"/>
              </a:rPr>
              <a:t>centred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altitude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2,000 km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(1,200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mi)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less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(approximately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one-third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radius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Earth),[1] 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least</a:t>
            </a:r>
            <a:endParaRPr sz="1100">
              <a:latin typeface="Calibri"/>
              <a:cs typeface="Calibri"/>
            </a:endParaRPr>
          </a:p>
          <a:p>
            <a:pPr marL="355600">
              <a:lnSpc>
                <a:spcPts val="1120"/>
              </a:lnSpc>
            </a:pPr>
            <a:r>
              <a:rPr sz="1100" dirty="0">
                <a:latin typeface="Calibri"/>
                <a:cs typeface="Calibri"/>
              </a:rPr>
              <a:t>11.25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periods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period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128 minutes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less)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eccentricity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0.25.[2]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manmade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2"/>
              </a:rPr>
              <a:t>[1]</a:t>
            </a:r>
            <a:r>
              <a:rPr sz="1100" spc="-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355600" marR="297815" indent="-342900">
              <a:lnSpc>
                <a:spcPct val="70000"/>
              </a:lnSpc>
              <a:spcBef>
                <a:spcPts val="1195"/>
              </a:spcBef>
              <a:buSzPct val="90909"/>
              <a:buFont typeface="Symbol"/>
              <a:buChar char=""/>
              <a:tabLst>
                <a:tab pos="355600" algn="l"/>
              </a:tabLst>
            </a:pPr>
            <a:r>
              <a:rPr sz="1100" b="1" dirty="0">
                <a:latin typeface="Calibri"/>
                <a:cs typeface="Calibri"/>
              </a:rPr>
              <a:t>VLEO</a:t>
            </a:r>
            <a:r>
              <a:rPr sz="1100" dirty="0">
                <a:latin typeface="Calibri"/>
                <a:cs typeface="Calibri"/>
              </a:rPr>
              <a:t>: Very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(VLEO)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altitude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450 km.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 provide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number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benefits</a:t>
            </a:r>
            <a:r>
              <a:rPr sz="1100" spc="-25" dirty="0">
                <a:latin typeface="Calibri"/>
                <a:cs typeface="Calibri"/>
              </a:rPr>
              <a:t> to </a:t>
            </a:r>
            <a:r>
              <a:rPr sz="1100" dirty="0">
                <a:latin typeface="Calibri"/>
                <a:cs typeface="Calibri"/>
              </a:rPr>
              <a:t>Earth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observation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spacecraft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spacecraft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operates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closer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observation</a:t>
            </a:r>
            <a:r>
              <a:rPr sz="11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3"/>
              </a:rPr>
              <a:t>[2]</a:t>
            </a:r>
            <a:r>
              <a:rPr sz="1100" spc="-1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355600" marR="5080" indent="-342900">
              <a:lnSpc>
                <a:spcPct val="70000"/>
              </a:lnSpc>
              <a:spcBef>
                <a:spcPts val="1200"/>
              </a:spcBef>
              <a:buSzPct val="90909"/>
              <a:buFont typeface="Symbol"/>
              <a:buChar char=""/>
              <a:tabLst>
                <a:tab pos="355600" algn="l"/>
              </a:tabLst>
            </a:pPr>
            <a:r>
              <a:rPr sz="1100" b="1" dirty="0">
                <a:latin typeface="Calibri"/>
                <a:cs typeface="Calibri"/>
              </a:rPr>
              <a:t>GTO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geosynchronous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satellites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Earth's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rotation.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Located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22,236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miles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(35,786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kilometers)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above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Earth's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equator,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this </a:t>
            </a:r>
            <a:r>
              <a:rPr sz="1100" dirty="0">
                <a:latin typeface="Calibri"/>
                <a:cs typeface="Calibri"/>
              </a:rPr>
              <a:t>position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spot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monitoring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weather,</a:t>
            </a:r>
            <a:r>
              <a:rPr sz="1100" spc="-10" dirty="0">
                <a:latin typeface="Calibri"/>
                <a:cs typeface="Calibri"/>
              </a:rPr>
              <a:t> communications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surveillance.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Because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satellite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speed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turning,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355600">
              <a:lnSpc>
                <a:spcPts val="925"/>
              </a:lnSpc>
            </a:pPr>
            <a:r>
              <a:rPr sz="1100" dirty="0">
                <a:latin typeface="Calibri"/>
                <a:cs typeface="Calibri"/>
              </a:rPr>
              <a:t>satellite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seems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single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longitude,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though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drift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north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south,”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NASA wrote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Observatory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website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u="sng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4"/>
              </a:rPr>
              <a:t>[3]</a:t>
            </a:r>
            <a:r>
              <a:rPr sz="1100" u="sng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355600" marR="122555" indent="-342900">
              <a:lnSpc>
                <a:spcPct val="70000"/>
              </a:lnSpc>
              <a:spcBef>
                <a:spcPts val="1200"/>
              </a:spcBef>
              <a:buSzPct val="90909"/>
              <a:buFont typeface="Symbol"/>
              <a:buChar char=""/>
              <a:tabLst>
                <a:tab pos="355600" algn="l"/>
              </a:tabLst>
            </a:pPr>
            <a:r>
              <a:rPr sz="1100" b="1" dirty="0">
                <a:latin typeface="Calibri"/>
                <a:cs typeface="Calibri"/>
              </a:rPr>
              <a:t>SSO</a:t>
            </a:r>
            <a:r>
              <a:rPr sz="1100" b="1" spc="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(or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SO)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Sun-synchronous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called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heliosynchronous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nearly polar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around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planet,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satellite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passes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over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given</a:t>
            </a:r>
            <a:r>
              <a:rPr sz="1100" spc="-10" dirty="0">
                <a:latin typeface="Calibri"/>
                <a:cs typeface="Calibri"/>
              </a:rPr>
              <a:t> point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planet's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surface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local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solar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u="sng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5"/>
              </a:rPr>
              <a:t>[4]</a:t>
            </a:r>
            <a:r>
              <a:rPr sz="1100" u="sng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355600" marR="108585" indent="-342900">
              <a:lnSpc>
                <a:spcPct val="70000"/>
              </a:lnSpc>
              <a:spcBef>
                <a:spcPts val="1200"/>
              </a:spcBef>
              <a:buSzPct val="90909"/>
              <a:buFont typeface="Symbol"/>
              <a:buChar char=""/>
              <a:tabLst>
                <a:tab pos="355600" algn="l"/>
              </a:tabLst>
            </a:pPr>
            <a:r>
              <a:rPr sz="1100" b="1" spc="-10" dirty="0">
                <a:latin typeface="Calibri"/>
                <a:cs typeface="Calibri"/>
              </a:rPr>
              <a:t>ES-</a:t>
            </a:r>
            <a:r>
              <a:rPr sz="1100" b="1" dirty="0">
                <a:latin typeface="Calibri"/>
                <a:cs typeface="Calibri"/>
              </a:rPr>
              <a:t>L1 </a:t>
            </a:r>
            <a:r>
              <a:rPr sz="1100" dirty="0">
                <a:latin typeface="Calibri"/>
                <a:cs typeface="Calibri"/>
              </a:rPr>
              <a:t>:At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Lagrange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points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gravitational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forces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two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large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bodies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cancel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small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object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placed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equilibrium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relative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center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large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bodies.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L1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point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between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u="sng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6"/>
              </a:rPr>
              <a:t>[5]</a:t>
            </a:r>
            <a:r>
              <a:rPr sz="1100" spc="-5" dirty="0">
                <a:solidFill>
                  <a:srgbClr val="0562C1"/>
                </a:solidFill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867" y="3734308"/>
            <a:ext cx="6583680" cy="46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SzPct val="90909"/>
              <a:buFont typeface="Symbol"/>
              <a:buChar char=""/>
              <a:tabLst>
                <a:tab pos="354965" algn="l"/>
              </a:tabLst>
            </a:pPr>
            <a:r>
              <a:rPr sz="1100" b="1" dirty="0">
                <a:latin typeface="Calibri"/>
                <a:cs typeface="Calibri"/>
              </a:rPr>
              <a:t>HEO</a:t>
            </a:r>
            <a:r>
              <a:rPr sz="1100" b="1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highly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elliptical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elliptic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high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eccentricity,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usually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referring 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around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 </a:t>
            </a:r>
            <a:r>
              <a:rPr sz="11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7"/>
              </a:rPr>
              <a:t>[6]</a:t>
            </a:r>
            <a:r>
              <a:rPr sz="1100" spc="-2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000" spc="-50" dirty="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1767" y="4004309"/>
            <a:ext cx="9355455" cy="31051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490"/>
              </a:spcBef>
            </a:pPr>
            <a:r>
              <a:rPr sz="1100" b="1" dirty="0">
                <a:latin typeface="Calibri"/>
                <a:cs typeface="Calibri"/>
              </a:rPr>
              <a:t>ISS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modular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(habitable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artificial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satellite)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low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multinational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collaborative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project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between five</a:t>
            </a:r>
            <a:r>
              <a:rPr sz="1100" spc="-10" dirty="0">
                <a:latin typeface="Calibri"/>
                <a:cs typeface="Calibri"/>
              </a:rPr>
              <a:t> participating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space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agencies: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NASA </a:t>
            </a:r>
            <a:r>
              <a:rPr sz="1100" dirty="0">
                <a:latin typeface="Calibri"/>
                <a:cs typeface="Calibri"/>
              </a:rPr>
              <a:t>(United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States),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Roscosmos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(Russia),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JAXA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(Japan),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(Europe),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CSA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(Canada)</a:t>
            </a:r>
            <a:r>
              <a:rPr sz="1100" u="sng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8"/>
              </a:rPr>
              <a:t> [7]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867" y="4764785"/>
            <a:ext cx="8445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867" y="4391405"/>
            <a:ext cx="9452610" cy="55435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55600" marR="5080" indent="-342900">
              <a:lnSpc>
                <a:spcPct val="70000"/>
              </a:lnSpc>
              <a:spcBef>
                <a:spcPts val="490"/>
              </a:spcBef>
              <a:buSzPct val="90909"/>
              <a:buFont typeface="Symbol"/>
              <a:buChar char=""/>
              <a:tabLst>
                <a:tab pos="355600" algn="l"/>
              </a:tabLst>
            </a:pPr>
            <a:r>
              <a:rPr sz="1100" b="1" dirty="0">
                <a:latin typeface="Calibri"/>
                <a:cs typeface="Calibri"/>
              </a:rPr>
              <a:t>MEO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Geocentric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ranging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altitude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2,000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(1,200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mi)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just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geosynchronous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35,786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kilometers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(22,236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mi).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Also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known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 </a:t>
            </a:r>
            <a:r>
              <a:rPr sz="1100" dirty="0">
                <a:latin typeface="Calibri"/>
                <a:cs typeface="Calibri"/>
              </a:rPr>
              <a:t>intermediate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circular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orbit.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"most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commonly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20,200 kilometers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(12,600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mi),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20,650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kilometers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(12,830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mi),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orbital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period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12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hours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u="sng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9"/>
              </a:rPr>
              <a:t>[8]</a:t>
            </a:r>
            <a:endParaRPr sz="11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600"/>
              </a:spcBef>
            </a:pPr>
            <a:r>
              <a:rPr sz="1100" b="1" dirty="0">
                <a:latin typeface="Calibri"/>
                <a:cs typeface="Calibri"/>
              </a:rPr>
              <a:t>HEO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Geocentric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above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altitude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geosynchronous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(35,786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km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22,236 mi)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u="sng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9"/>
              </a:rPr>
              <a:t>[9]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8867" y="5149596"/>
            <a:ext cx="9084945" cy="589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SzPct val="90909"/>
              <a:buFont typeface="Symbol"/>
              <a:buChar char=""/>
              <a:tabLst>
                <a:tab pos="354965" algn="l"/>
              </a:tabLst>
            </a:pPr>
            <a:r>
              <a:rPr sz="1100" b="1" dirty="0">
                <a:latin typeface="Calibri"/>
                <a:cs typeface="Calibri"/>
              </a:rPr>
              <a:t>GEO</a:t>
            </a:r>
            <a:r>
              <a:rPr sz="1100" b="1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circular</a:t>
            </a:r>
            <a:r>
              <a:rPr sz="1100" spc="-10" dirty="0">
                <a:latin typeface="Calibri"/>
                <a:cs typeface="Calibri"/>
              </a:rPr>
              <a:t> geosynchronous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35,786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kilometres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(22,236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miles)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above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Earth's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equator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following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Earth's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rotation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10"/>
              </a:rPr>
              <a:t>[10]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5"/>
              </a:spcBef>
              <a:buFont typeface="Symbol"/>
              <a:buChar char=""/>
            </a:pPr>
            <a:endParaRPr sz="11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SzPct val="90909"/>
              <a:buFont typeface="Symbol"/>
              <a:buChar char=""/>
              <a:tabLst>
                <a:tab pos="354965" algn="l"/>
              </a:tabLst>
            </a:pPr>
            <a:r>
              <a:rPr sz="1100" b="1" dirty="0">
                <a:latin typeface="Calibri"/>
                <a:cs typeface="Calibri"/>
              </a:rPr>
              <a:t>PO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type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satellites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satellite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passes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above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nearly above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poles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body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orbited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(usually 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planet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Earth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11"/>
              </a:rPr>
              <a:t>[11]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4760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Appendix</a:t>
            </a:r>
            <a:r>
              <a:rPr spc="-5" dirty="0"/>
              <a:t> </a:t>
            </a:r>
            <a:r>
              <a:rPr spc="760" dirty="0"/>
              <a:t>–</a:t>
            </a:r>
            <a:r>
              <a:rPr spc="-15" dirty="0"/>
              <a:t> </a:t>
            </a:r>
            <a:r>
              <a:rPr dirty="0"/>
              <a:t>Orbit </a:t>
            </a:r>
            <a:r>
              <a:rPr spc="-145" dirty="0"/>
              <a:t>Types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Appendix</a:t>
            </a:r>
            <a:r>
              <a:rPr spc="15" dirty="0"/>
              <a:t> </a:t>
            </a:r>
            <a:r>
              <a:rPr spc="760" dirty="0"/>
              <a:t>–</a:t>
            </a:r>
            <a:r>
              <a:rPr spc="10" dirty="0"/>
              <a:t> </a:t>
            </a:r>
            <a:r>
              <a:rPr spc="-260" dirty="0"/>
              <a:t>Success</a:t>
            </a:r>
            <a:r>
              <a:rPr spc="20" dirty="0"/>
              <a:t> </a:t>
            </a:r>
            <a:r>
              <a:rPr dirty="0"/>
              <a:t>by</a:t>
            </a:r>
            <a:r>
              <a:rPr spc="15" dirty="0"/>
              <a:t> </a:t>
            </a:r>
            <a:r>
              <a:rPr spc="-10" dirty="0"/>
              <a:t>Orbit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20" y="1475451"/>
            <a:ext cx="5545998" cy="32578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55369" y="5122671"/>
            <a:ext cx="63525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strong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bearing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mission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rates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spc="-10" dirty="0">
                <a:latin typeface="Calibri"/>
                <a:cs typeface="Calibri"/>
              </a:rPr>
              <a:t>ES-</a:t>
            </a:r>
            <a:r>
              <a:rPr sz="1800" dirty="0">
                <a:latin typeface="Calibri"/>
                <a:cs typeface="Calibri"/>
              </a:rPr>
              <a:t>L1,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initial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rates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VLEO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frequently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51</a:t>
            </a:fld>
            <a:endParaRPr spc="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70821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Appendix</a:t>
            </a:r>
            <a:r>
              <a:rPr spc="-20" dirty="0"/>
              <a:t> </a:t>
            </a:r>
            <a:r>
              <a:rPr spc="760" dirty="0"/>
              <a:t>–</a:t>
            </a:r>
            <a:r>
              <a:rPr spc="-15" dirty="0"/>
              <a:t> </a:t>
            </a:r>
            <a:r>
              <a:rPr spc="-260" dirty="0"/>
              <a:t>Success</a:t>
            </a:r>
            <a:r>
              <a:rPr spc="15" dirty="0"/>
              <a:t> </a:t>
            </a:r>
            <a:r>
              <a:rPr dirty="0"/>
              <a:t>by</a:t>
            </a:r>
            <a:r>
              <a:rPr spc="-10" dirty="0"/>
              <a:t> </a:t>
            </a:r>
            <a:r>
              <a:rPr spc="-125" dirty="0"/>
              <a:t>Launch</a:t>
            </a:r>
            <a:r>
              <a:rPr spc="-10" dirty="0"/>
              <a:t> </a:t>
            </a:r>
            <a:r>
              <a:rPr spc="-45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678" y="1401884"/>
            <a:ext cx="5550835" cy="3573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867" y="5169408"/>
            <a:ext cx="74885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CCAFS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SLC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40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57.1%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KSC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LC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39A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76.9%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VAFB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SLC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60%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lower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52</a:t>
            </a:fld>
            <a:endParaRPr spc="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92494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Appendix</a:t>
            </a:r>
            <a:r>
              <a:rPr spc="-70" dirty="0"/>
              <a:t> </a:t>
            </a:r>
            <a:r>
              <a:rPr spc="760" dirty="0"/>
              <a:t>–</a:t>
            </a:r>
            <a:r>
              <a:rPr spc="-40" dirty="0"/>
              <a:t> </a:t>
            </a:r>
            <a:r>
              <a:rPr spc="-30" dirty="0"/>
              <a:t>Landing</a:t>
            </a:r>
            <a:r>
              <a:rPr spc="-40" dirty="0"/>
              <a:t> </a:t>
            </a:r>
            <a:r>
              <a:rPr spc="-260" dirty="0"/>
              <a:t>Success</a:t>
            </a:r>
            <a:r>
              <a:rPr spc="15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spc="-114" dirty="0"/>
              <a:t>Payload</a:t>
            </a:r>
            <a:r>
              <a:rPr spc="-40" dirty="0"/>
              <a:t> </a:t>
            </a:r>
            <a:r>
              <a:rPr spc="-145" dirty="0"/>
              <a:t>Mass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754" y="1402652"/>
            <a:ext cx="4376079" cy="28198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2367" y="4745482"/>
            <a:ext cx="90366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missions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occurred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broad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range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payloads,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majority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10,000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kg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median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load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successful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missions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around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5,000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kg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Unsuccessful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missions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occurred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narrower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53</a:t>
            </a:fld>
            <a:endParaRPr spc="5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673" y="6080252"/>
            <a:ext cx="2711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1C7CDB"/>
                </a:solidFill>
                <a:latin typeface="Microsoft Sans Serif"/>
                <a:cs typeface="Microsoft Sans Serif"/>
              </a:rPr>
              <a:t>54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800" y="5208270"/>
            <a:ext cx="10175875" cy="108394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  <a:tab pos="1388745" algn="l"/>
              </a:tabLst>
            </a:pP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confirms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	only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endParaRPr sz="1700">
              <a:latin typeface="Microsoft Sans Serif"/>
              <a:cs typeface="Microsoft Sans Serif"/>
            </a:endParaRPr>
          </a:p>
          <a:p>
            <a:pPr marL="241300" marR="513715" indent="-228600">
              <a:lnSpc>
                <a:spcPts val="1630"/>
              </a:lnSpc>
              <a:spcBef>
                <a:spcPts val="1385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identical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reveals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Appendix</a:t>
            </a:r>
            <a:r>
              <a:rPr spc="-75" dirty="0"/>
              <a:t> </a:t>
            </a:r>
            <a:r>
              <a:rPr spc="760" dirty="0"/>
              <a:t>–</a:t>
            </a:r>
            <a:r>
              <a:rPr spc="-40" dirty="0"/>
              <a:t> </a:t>
            </a:r>
            <a:r>
              <a:rPr spc="-105" dirty="0"/>
              <a:t>Confusion</a:t>
            </a:r>
            <a:r>
              <a:rPr spc="-40" dirty="0"/>
              <a:t> </a:t>
            </a:r>
            <a:r>
              <a:rPr spc="-20" dirty="0"/>
              <a:t>Matrix</a:t>
            </a:r>
            <a:r>
              <a:rPr spc="-40" dirty="0"/>
              <a:t> </a:t>
            </a:r>
            <a:r>
              <a:rPr spc="-260" dirty="0"/>
              <a:t>Success</a:t>
            </a:r>
            <a:r>
              <a:rPr spc="15" dirty="0"/>
              <a:t> </a:t>
            </a:r>
            <a:r>
              <a:rPr spc="-80" dirty="0"/>
              <a:t>Comparison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12113" y="1753361"/>
            <a:ext cx="9511665" cy="3351529"/>
            <a:chOff x="912113" y="1753361"/>
            <a:chExt cx="9511665" cy="335152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084" y="1753361"/>
              <a:ext cx="4036314" cy="33512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113" y="1753361"/>
              <a:ext cx="3958590" cy="33512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59230" y="1327403"/>
            <a:ext cx="2456180" cy="369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Calibri"/>
                <a:cs typeface="Calibri"/>
              </a:rPr>
              <a:t>Decision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Tree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Classifier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56" y="6080252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800" y="1442212"/>
            <a:ext cx="9723755" cy="4990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65" dirty="0">
                <a:latin typeface="Microsoft Sans Serif"/>
                <a:cs typeface="Microsoft Sans Serif"/>
              </a:rPr>
              <a:t>Comprehensive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was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collected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public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sources: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54" dirty="0">
                <a:latin typeface="Microsoft Sans Serif"/>
                <a:cs typeface="Microsoft Sans Serif"/>
              </a:rPr>
              <a:t>REST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API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Github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5" dirty="0">
                <a:latin typeface="Microsoft Sans Serif"/>
                <a:cs typeface="Microsoft Sans Serif"/>
              </a:rPr>
              <a:t>webscraping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Wikipedia</a:t>
            </a:r>
            <a:r>
              <a:rPr sz="1800" spc="-20" dirty="0">
                <a:latin typeface="Microsoft Sans Serif"/>
                <a:cs typeface="Microsoft Sans Serif"/>
              </a:rPr>
              <a:t> data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0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292929"/>
                </a:solidFill>
                <a:latin typeface="Arial"/>
                <a:cs typeface="Arial"/>
              </a:rPr>
              <a:t>wrangling:</a:t>
            </a:r>
            <a:endParaRPr sz="20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Data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was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downloaded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API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normalized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.JSON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format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further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processing. </a:t>
            </a:r>
            <a:r>
              <a:rPr sz="1800" spc="-60" dirty="0">
                <a:latin typeface="Microsoft Sans Serif"/>
                <a:cs typeface="Microsoft Sans Serif"/>
              </a:rPr>
              <a:t>This was </a:t>
            </a:r>
            <a:r>
              <a:rPr sz="1800" spc="-25" dirty="0">
                <a:latin typeface="Microsoft Sans Serif"/>
                <a:cs typeface="Microsoft Sans Serif"/>
              </a:rPr>
              <a:t>combined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scraped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Wikipedia’s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HTML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page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converted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table </a:t>
            </a:r>
            <a:r>
              <a:rPr sz="1800" dirty="0">
                <a:latin typeface="Microsoft Sans Serif"/>
                <a:cs typeface="Microsoft Sans Serif"/>
              </a:rPr>
              <a:t>form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using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BeautifulSoup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0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40" dirty="0">
                <a:solidFill>
                  <a:srgbClr val="292929"/>
                </a:solidFill>
                <a:latin typeface="Arial"/>
                <a:cs typeface="Arial"/>
              </a:rPr>
              <a:t>exploratory</a:t>
            </a:r>
            <a:r>
              <a:rPr sz="20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0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7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0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85" dirty="0">
                <a:solidFill>
                  <a:srgbClr val="292929"/>
                </a:solidFill>
                <a:latin typeface="Arial"/>
                <a:cs typeface="Arial"/>
              </a:rPr>
              <a:t>(EDA)</a:t>
            </a:r>
            <a:r>
              <a:rPr sz="2000" b="1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5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0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40" dirty="0">
                <a:solidFill>
                  <a:srgbClr val="292929"/>
                </a:solidFill>
                <a:latin typeface="Arial"/>
                <a:cs typeface="Arial"/>
              </a:rPr>
              <a:t>visualization</a:t>
            </a:r>
            <a:r>
              <a:rPr sz="20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0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0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0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0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75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0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0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0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0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predictive</a:t>
            </a:r>
            <a:r>
              <a:rPr sz="2000" b="1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8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0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5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0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0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models:</a:t>
            </a:r>
            <a:endParaRPr sz="2000">
              <a:latin typeface="Arial"/>
              <a:cs typeface="Arial"/>
            </a:endParaRPr>
          </a:p>
          <a:p>
            <a:pPr marL="698500" marR="125095" lvl="1" indent="-228600" algn="just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Machine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Learning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Pipeline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was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created</a:t>
            </a:r>
            <a:r>
              <a:rPr sz="1800" dirty="0">
                <a:latin typeface="Microsoft Sans Serif"/>
                <a:cs typeface="Microsoft Sans Serif"/>
              </a:rPr>
              <a:t> 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determine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whether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 </a:t>
            </a:r>
            <a:r>
              <a:rPr sz="1800" spc="-25" dirty="0">
                <a:latin typeface="Microsoft Sans Serif"/>
                <a:cs typeface="Microsoft Sans Serif"/>
              </a:rPr>
              <a:t>stage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Falcon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9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will </a:t>
            </a:r>
            <a:r>
              <a:rPr sz="1800" dirty="0">
                <a:latin typeface="Microsoft Sans Serif"/>
                <a:cs typeface="Microsoft Sans Serif"/>
              </a:rPr>
              <a:t>land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successfully.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Evaluation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using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Logistic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Regression,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Support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Vector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Machines,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Decision </a:t>
            </a:r>
            <a:r>
              <a:rPr sz="1800" spc="-75" dirty="0">
                <a:latin typeface="Microsoft Sans Serif"/>
                <a:cs typeface="Microsoft Sans Serif"/>
              </a:rPr>
              <a:t>Tree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Classifier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K-</a:t>
            </a:r>
            <a:r>
              <a:rPr sz="1800" spc="-65" dirty="0">
                <a:latin typeface="Microsoft Sans Serif"/>
                <a:cs typeface="Microsoft Sans Serif"/>
              </a:rPr>
              <a:t>Nearest</a:t>
            </a:r>
            <a:r>
              <a:rPr sz="1800" spc="-25" dirty="0">
                <a:latin typeface="Microsoft Sans Serif"/>
                <a:cs typeface="Microsoft Sans Serif"/>
              </a:rPr>
              <a:t> Neighbors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were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used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establish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model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1736" y="1364437"/>
            <a:ext cx="10697210" cy="498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356100" indent="-228600">
              <a:lnSpc>
                <a:spcPct val="1313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repository: </a:t>
            </a:r>
            <a:r>
              <a:rPr sz="2000" u="sng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https://github.com/r-</a:t>
            </a:r>
            <a:r>
              <a:rPr sz="2000" u="sng" spc="-10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spacex/SpaceX-</a:t>
            </a:r>
            <a:r>
              <a:rPr sz="2000" u="sng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API</a:t>
            </a:r>
            <a:endParaRPr sz="2000">
              <a:latin typeface="Microsoft Sans Serif"/>
              <a:cs typeface="Microsoft Sans Serif"/>
            </a:endParaRPr>
          </a:p>
          <a:p>
            <a:pPr marL="698500" marR="751840" lvl="1" indent="-228600">
              <a:lnSpc>
                <a:spcPct val="100000"/>
              </a:lnSpc>
              <a:spcBef>
                <a:spcPts val="162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Three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main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databases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were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used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obtain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necessary</a:t>
            </a:r>
            <a:r>
              <a:rPr sz="1800" spc="-10" dirty="0">
                <a:latin typeface="Microsoft Sans Serif"/>
                <a:cs typeface="Microsoft Sans Serif"/>
              </a:rPr>
              <a:t> information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analysis.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These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b="1" spc="-75" dirty="0">
                <a:latin typeface="Arial"/>
                <a:cs typeface="Arial"/>
              </a:rPr>
              <a:t>.JSON </a:t>
            </a:r>
            <a:r>
              <a:rPr sz="1800" spc="-50" dirty="0">
                <a:latin typeface="Microsoft Sans Serif"/>
                <a:cs typeface="Microsoft Sans Serif"/>
              </a:rPr>
              <a:t>databases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included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details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regarding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rocket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physical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characteristics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historic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details.</a:t>
            </a:r>
            <a:endParaRPr sz="1800">
              <a:latin typeface="Microsoft Sans Serif"/>
              <a:cs typeface="Microsoft Sans Serif"/>
            </a:endParaRPr>
          </a:p>
          <a:p>
            <a:pPr marL="698500" marR="37211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Three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main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databases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were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used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obtain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necessary</a:t>
            </a:r>
            <a:r>
              <a:rPr sz="1800" spc="-10" dirty="0">
                <a:latin typeface="Microsoft Sans Serif"/>
                <a:cs typeface="Microsoft Sans Serif"/>
              </a:rPr>
              <a:t> information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analysis.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These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b="1" spc="-10" dirty="0">
                <a:latin typeface="Arial"/>
                <a:cs typeface="Arial"/>
              </a:rPr>
              <a:t>.JSON </a:t>
            </a:r>
            <a:r>
              <a:rPr sz="1800" spc="-50" dirty="0">
                <a:latin typeface="Microsoft Sans Serif"/>
                <a:cs typeface="Microsoft Sans Serif"/>
              </a:rPr>
              <a:t>databases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included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details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regarding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rocket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physical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characteristics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historic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details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dirty="0">
                <a:latin typeface="Microsoft Sans Serif"/>
                <a:cs typeface="Microsoft Sans Serif"/>
              </a:rPr>
              <a:t>integrated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scraped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CSV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Data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was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extracted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using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identification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numbers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dataset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specific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items:</a:t>
            </a:r>
            <a:endParaRPr sz="18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1155065" algn="l"/>
              </a:tabLst>
            </a:pPr>
            <a:r>
              <a:rPr sz="1600" b="1" spc="-125" dirty="0">
                <a:latin typeface="Arial"/>
                <a:cs typeface="Arial"/>
              </a:rPr>
              <a:t>Booster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125" dirty="0">
                <a:latin typeface="Arial"/>
                <a:cs typeface="Arial"/>
              </a:rPr>
              <a:t>Version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1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‘rocket’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rocket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ID</a:t>
            </a:r>
            <a:endParaRPr sz="16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155065" algn="l"/>
              </a:tabLst>
            </a:pPr>
            <a:r>
              <a:rPr sz="1600" b="1" spc="-160" dirty="0">
                <a:latin typeface="Arial"/>
                <a:cs typeface="Arial"/>
              </a:rPr>
              <a:t>Launch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110" dirty="0">
                <a:latin typeface="Arial"/>
                <a:cs typeface="Arial"/>
              </a:rPr>
              <a:t>Site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10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-10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‘launchpad’ </a:t>
            </a:r>
            <a:r>
              <a:rPr sz="1600" dirty="0">
                <a:latin typeface="Microsoft Sans Serif"/>
                <a:cs typeface="Microsoft Sans Serif"/>
              </a:rPr>
              <a:t>including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site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location,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latitude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longitude</a:t>
            </a:r>
            <a:endParaRPr sz="16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1155065" algn="l"/>
              </a:tabLst>
            </a:pPr>
            <a:r>
              <a:rPr sz="1600" b="1" spc="-125" dirty="0">
                <a:latin typeface="Arial"/>
                <a:cs typeface="Arial"/>
              </a:rPr>
              <a:t>Payload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‘payloads’</a:t>
            </a:r>
            <a:r>
              <a:rPr sz="1600" spc="18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size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payloads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orbit</a:t>
            </a:r>
            <a:r>
              <a:rPr sz="1600" spc="-10" dirty="0">
                <a:latin typeface="Microsoft Sans Serif"/>
                <a:cs typeface="Microsoft Sans Serif"/>
              </a:rPr>
              <a:t> information</a:t>
            </a:r>
            <a:endParaRPr sz="16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1155065" algn="l"/>
              </a:tabLst>
            </a:pPr>
            <a:r>
              <a:rPr sz="1600" b="1" spc="-140" dirty="0">
                <a:latin typeface="Arial"/>
                <a:cs typeface="Arial"/>
              </a:rPr>
              <a:t>Core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data</a:t>
            </a:r>
            <a:r>
              <a:rPr sz="1600" spc="-1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‘cores’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including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landing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success,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landing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pad,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whether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gridfins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or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legs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were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used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and</a:t>
            </a:r>
            <a:endParaRPr sz="1600">
              <a:latin typeface="Microsoft Sans Serif"/>
              <a:cs typeface="Microsoft Sans Serif"/>
            </a:endParaRPr>
          </a:p>
          <a:p>
            <a:pPr marL="1155700">
              <a:lnSpc>
                <a:spcPct val="100000"/>
              </a:lnSpc>
            </a:pPr>
            <a:r>
              <a:rPr sz="1600" spc="-20" dirty="0">
                <a:latin typeface="Microsoft Sans Serif"/>
                <a:cs typeface="Microsoft Sans Serif"/>
              </a:rPr>
              <a:t>whether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core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was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reused</a:t>
            </a:r>
            <a:endParaRPr sz="1600">
              <a:latin typeface="Microsoft Sans Serif"/>
              <a:cs typeface="Microsoft Sans Serif"/>
            </a:endParaRPr>
          </a:p>
          <a:p>
            <a:pPr marL="10561320">
              <a:lnSpc>
                <a:spcPct val="100000"/>
              </a:lnSpc>
              <a:spcBef>
                <a:spcPts val="950"/>
              </a:spcBef>
            </a:pPr>
            <a:r>
              <a:rPr sz="16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136" y="6378281"/>
            <a:ext cx="119062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-60" dirty="0">
                <a:latin typeface="Microsoft Sans Serif"/>
                <a:cs typeface="Microsoft Sans Serif"/>
              </a:rPr>
              <a:t>Continued......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58572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40" dirty="0"/>
              <a:t> </a:t>
            </a:r>
            <a:r>
              <a:rPr spc="-55" dirty="0"/>
              <a:t>Collection</a:t>
            </a:r>
            <a:r>
              <a:rPr spc="-25" dirty="0"/>
              <a:t> </a:t>
            </a:r>
            <a:r>
              <a:rPr spc="760" dirty="0"/>
              <a:t>–</a:t>
            </a:r>
            <a:r>
              <a:rPr spc="-20" dirty="0"/>
              <a:t> </a:t>
            </a:r>
            <a:r>
              <a:rPr spc="-265" dirty="0"/>
              <a:t>SpaceX</a:t>
            </a:r>
            <a:r>
              <a:rPr spc="20" dirty="0"/>
              <a:t> </a:t>
            </a:r>
            <a:r>
              <a:rPr spc="-170" dirty="0"/>
              <a:t>API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2066" y="5115052"/>
            <a:ext cx="9425940" cy="954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API:</a:t>
            </a:r>
            <a:endParaRPr sz="2000">
              <a:latin typeface="Microsoft Sans Serif"/>
              <a:cs typeface="Microsoft Sans Serif"/>
            </a:endParaRPr>
          </a:p>
          <a:p>
            <a:pPr marL="241300" marR="5080">
              <a:lnSpc>
                <a:spcPts val="1540"/>
              </a:lnSpc>
              <a:spcBef>
                <a:spcPts val="1825"/>
              </a:spcBef>
            </a:pPr>
            <a:r>
              <a:rPr sz="1600" u="sng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https://github.com/Stickman11-</a:t>
            </a:r>
            <a:r>
              <a:rPr sz="1600" u="sng" spc="-5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99/SpaceX-Analysis/blob/SpaceX-</a:t>
            </a:r>
            <a:r>
              <a:rPr sz="1600" u="sng" spc="-4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API/jupyter-</a:t>
            </a:r>
            <a:r>
              <a:rPr sz="1600" u="sng" spc="-4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labs-</a:t>
            </a:r>
            <a:r>
              <a:rPr sz="1600" u="sng" spc="-7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spacex-</a:t>
            </a:r>
            <a:r>
              <a:rPr sz="1600" u="sng" spc="-3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collection-</a:t>
            </a:r>
            <a:r>
              <a:rPr sz="1600" spc="-10" dirty="0">
                <a:solidFill>
                  <a:srgbClr val="05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api.ipynb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867" y="417575"/>
            <a:ext cx="58572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40" dirty="0"/>
              <a:t> </a:t>
            </a:r>
            <a:r>
              <a:rPr spc="-55" dirty="0"/>
              <a:t>Collection</a:t>
            </a:r>
            <a:r>
              <a:rPr spc="-25" dirty="0"/>
              <a:t> </a:t>
            </a:r>
            <a:r>
              <a:rPr spc="760" dirty="0"/>
              <a:t>–</a:t>
            </a:r>
            <a:r>
              <a:rPr spc="-20" dirty="0"/>
              <a:t> </a:t>
            </a:r>
            <a:r>
              <a:rPr spc="-265" dirty="0"/>
              <a:t>SpaceX</a:t>
            </a:r>
            <a:r>
              <a:rPr spc="20" dirty="0"/>
              <a:t> </a:t>
            </a:r>
            <a:r>
              <a:rPr spc="-170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1914" y="1524761"/>
            <a:ext cx="4498848" cy="22936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9881" y="1566163"/>
            <a:ext cx="579882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b="1" dirty="0">
                <a:latin typeface="Calibri"/>
                <a:cs typeface="Calibri"/>
              </a:rPr>
              <a:t>Past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Launch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Data:</a:t>
            </a:r>
            <a:endParaRPr sz="14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Spacex_url=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4"/>
              </a:rPr>
              <a:t>https://api.spacexdata.com/v4/launches/past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b="1" dirty="0">
                <a:latin typeface="Calibri"/>
                <a:cs typeface="Calibri"/>
              </a:rPr>
              <a:t>Booster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Version:</a:t>
            </a:r>
            <a:endParaRPr sz="1400">
              <a:latin typeface="Calibri"/>
              <a:cs typeface="Calibri"/>
            </a:endParaRPr>
          </a:p>
          <a:p>
            <a:pPr marL="298450" marR="6146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response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= </a:t>
            </a:r>
            <a:r>
              <a:rPr sz="1400" spc="-10" dirty="0">
                <a:latin typeface="Calibri"/>
                <a:cs typeface="Calibri"/>
              </a:rPr>
              <a:t>requests.get(f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5"/>
              </a:rPr>
              <a:t>”https://api.spacexdata.com/v4/rockets/{rocket_id}</a:t>
            </a:r>
            <a:r>
              <a:rPr sz="1400" spc="-10" dirty="0">
                <a:latin typeface="Calibri"/>
                <a:cs typeface="Calibri"/>
              </a:rPr>
              <a:t>”)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b="1" dirty="0">
                <a:latin typeface="Calibri"/>
                <a:cs typeface="Calibri"/>
              </a:rPr>
              <a:t>Launch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Site:</a:t>
            </a:r>
            <a:endParaRPr sz="1400">
              <a:latin typeface="Calibri"/>
              <a:cs typeface="Calibri"/>
            </a:endParaRPr>
          </a:p>
          <a:p>
            <a:pPr marL="298450" marR="508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response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= </a:t>
            </a:r>
            <a:r>
              <a:rPr sz="1400" spc="-10" dirty="0">
                <a:latin typeface="Calibri"/>
                <a:cs typeface="Calibri"/>
              </a:rPr>
              <a:t>requests.get(f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6"/>
              </a:rPr>
              <a:t>”https://api.spacexdata.com/v4/launchpads/{launchpad_id}</a:t>
            </a:r>
            <a:r>
              <a:rPr sz="1400" spc="-10" dirty="0">
                <a:latin typeface="Calibri"/>
                <a:cs typeface="Calibri"/>
              </a:rPr>
              <a:t>”)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b="1" dirty="0">
                <a:latin typeface="Calibri"/>
                <a:cs typeface="Calibri"/>
              </a:rPr>
              <a:t>Payload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Data:</a:t>
            </a:r>
            <a:endParaRPr sz="1400">
              <a:latin typeface="Calibri"/>
              <a:cs typeface="Calibri"/>
            </a:endParaRPr>
          </a:p>
          <a:p>
            <a:pPr marL="298450" marR="37338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response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= </a:t>
            </a:r>
            <a:r>
              <a:rPr sz="1400" spc="-10" dirty="0">
                <a:latin typeface="Calibri"/>
                <a:cs typeface="Calibri"/>
              </a:rPr>
              <a:t>requests.get(f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5"/>
              </a:rPr>
              <a:t>”https://api.spacexdata.com/v4/payloads/{payload_id}</a:t>
            </a:r>
            <a:r>
              <a:rPr sz="1400" spc="-10" dirty="0">
                <a:latin typeface="Calibri"/>
                <a:cs typeface="Calibri"/>
              </a:rPr>
              <a:t>”)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b="1" dirty="0">
                <a:latin typeface="Calibri"/>
                <a:cs typeface="Calibri"/>
              </a:rPr>
              <a:t>Core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Data:</a:t>
            </a:r>
            <a:endParaRPr sz="14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response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=</a:t>
            </a:r>
            <a:endParaRPr sz="14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requests.get(f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libri"/>
                <a:cs typeface="Calibri"/>
                <a:hlinkClick r:id="rId5"/>
              </a:rPr>
              <a:t>”https://api.spacexdata.com/v4/cores/{core[‘core’]}</a:t>
            </a:r>
            <a:r>
              <a:rPr sz="1400" spc="-10" dirty="0">
                <a:latin typeface="Calibri"/>
                <a:cs typeface="Calibri"/>
              </a:rPr>
              <a:t>”)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8</a:t>
            </a:fld>
            <a:endParaRPr spc="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867" y="1593037"/>
            <a:ext cx="10041890" cy="2910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504315" indent="-228600">
              <a:lnSpc>
                <a:spcPct val="1313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65" dirty="0">
                <a:latin typeface="Microsoft Sans Serif"/>
                <a:cs typeface="Microsoft Sans Serif"/>
              </a:rPr>
              <a:t>Falcon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9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Falcon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Heavy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Launches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was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scraped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from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Wikipedia: </a:t>
            </a:r>
            <a:r>
              <a:rPr sz="2000" u="sng" spc="-4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https://en.wikipedia.org/wiki/List_of_Falcon_9_and_Falcon_Heavy_launches</a:t>
            </a:r>
            <a:r>
              <a:rPr sz="2000" u="sng" spc="50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61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Wikipedia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‘requests.get(static_url)’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tables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parsing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dictionary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“launch_dict”.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dataframe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Dictionary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.csv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columns: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6067" y="5445505"/>
            <a:ext cx="11906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Microsoft Sans Serif"/>
                <a:cs typeface="Microsoft Sans Serif"/>
              </a:rPr>
              <a:t>Continued......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867" y="417067"/>
            <a:ext cx="63569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65" dirty="0"/>
              <a:t> </a:t>
            </a:r>
            <a:r>
              <a:rPr spc="-55" dirty="0"/>
              <a:t>Collection</a:t>
            </a:r>
            <a:r>
              <a:rPr spc="-80" dirty="0"/>
              <a:t> </a:t>
            </a:r>
            <a:r>
              <a:rPr spc="760" dirty="0"/>
              <a:t>–</a:t>
            </a:r>
            <a:r>
              <a:rPr spc="-70" dirty="0"/>
              <a:t> </a:t>
            </a:r>
            <a:r>
              <a:rPr spc="-160" dirty="0"/>
              <a:t>Web</a:t>
            </a:r>
            <a:r>
              <a:rPr spc="-60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848867" y="1213103"/>
            <a:ext cx="10164445" cy="0"/>
          </a:xfrm>
          <a:custGeom>
            <a:avLst/>
            <a:gdLst/>
            <a:ahLst/>
            <a:cxnLst/>
            <a:rect l="l" t="t" r="r" b="b"/>
            <a:pathLst>
              <a:path w="10164445">
                <a:moveTo>
                  <a:pt x="0" y="0"/>
                </a:moveTo>
                <a:lnTo>
                  <a:pt x="10163937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9</a:t>
            </a:fld>
            <a:endParaRPr spc="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5001</Words>
  <Application>Microsoft Office PowerPoint</Application>
  <PresentationFormat>Widescreen</PresentationFormat>
  <Paragraphs>560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Arial MT</vt:lpstr>
      <vt:lpstr>Calibri</vt:lpstr>
      <vt:lpstr>Consolas</vt:lpstr>
      <vt:lpstr>Microsoft Sans Serif</vt:lpstr>
      <vt:lpstr>Symbol</vt:lpstr>
      <vt:lpstr>Times New Roman</vt:lpstr>
      <vt:lpstr>Wingdings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 – SpaceX API</vt:lpstr>
      <vt:lpstr>Data Collection – SpaceX API</vt:lpstr>
      <vt:lpstr>Data Collection – Web Scraping</vt:lpstr>
      <vt:lpstr>Data Collection – Web Scraping</vt:lpstr>
      <vt:lpstr>Data Wrangling</vt:lpstr>
      <vt:lpstr>EDA with Data Visualization</vt:lpstr>
      <vt:lpstr>EDA with SQL</vt:lpstr>
      <vt:lpstr>EDA and Feature Engineering</vt:lpstr>
      <vt:lpstr>Interactive Analytics with Plotly Dash</vt:lpstr>
      <vt:lpstr>Build an Interactive Map with Folium</vt:lpstr>
      <vt:lpstr>Predictive Analysis (Classification)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US Launch Sites</vt:lpstr>
      <vt:lpstr>Successful SpaceX Launches from Site CCAFS SLC-40</vt:lpstr>
      <vt:lpstr>SpaceX Launch Site Proximity to Local Services</vt:lpstr>
      <vt:lpstr>PowerPoint Presentation</vt:lpstr>
      <vt:lpstr>SpaceX Successful Launches by Launch Site</vt:lpstr>
      <vt:lpstr>Success Rate for Launch Site KSC LC-39A</vt:lpstr>
      <vt:lpstr>Launch Success for each Booster by Payload</vt:lpstr>
      <vt:lpstr>PowerPoint Presentation</vt:lpstr>
      <vt:lpstr>Classification Accuracy</vt:lpstr>
      <vt:lpstr>Confusion Matrix – Decision Tree Classifier</vt:lpstr>
      <vt:lpstr>Conclusions</vt:lpstr>
      <vt:lpstr>Appendix – Selected Features for Engineering</vt:lpstr>
      <vt:lpstr>Appendix – Orbit Types</vt:lpstr>
      <vt:lpstr>Appendix – Success by Orbit</vt:lpstr>
      <vt:lpstr>Appendix – Success by Launch Site</vt:lpstr>
      <vt:lpstr>Appendix – Landing Success by Payload Mass</vt:lpstr>
      <vt:lpstr>Appendix – Confusion Matrix Success Comparison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HP</cp:lastModifiedBy>
  <cp:revision>1</cp:revision>
  <dcterms:created xsi:type="dcterms:W3CDTF">2025-04-10T11:39:47Z</dcterms:created>
  <dcterms:modified xsi:type="dcterms:W3CDTF">2025-04-10T11:41:10Z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2025-04-10T00:00:00Z</vt:filetime>
  </property>
  <property fmtid="{D5CDD505-2E9C-101B-9397-08002B2CF9AE}" pid="5" name="Producer">
    <vt:lpwstr>Adobe PDF Services</vt:lpwstr>
  </property>
</Properties>
</file>